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16"/>
  </p:notesMasterIdLst>
  <p:sldIdLst>
    <p:sldId id="256" r:id="rId2"/>
    <p:sldId id="257" r:id="rId3"/>
    <p:sldId id="265" r:id="rId4"/>
    <p:sldId id="266" r:id="rId5"/>
    <p:sldId id="267" r:id="rId6"/>
    <p:sldId id="269" r:id="rId7"/>
    <p:sldId id="270" r:id="rId8"/>
    <p:sldId id="273" r:id="rId9"/>
    <p:sldId id="274" r:id="rId10"/>
    <p:sldId id="276" r:id="rId11"/>
    <p:sldId id="278" r:id="rId12"/>
    <p:sldId id="280" r:id="rId13"/>
    <p:sldId id="282" r:id="rId14"/>
    <p:sldId id="283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94" d="100"/>
          <a:sy n="94" d="100"/>
        </p:scale>
        <p:origin x="-882" y="18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4.385384982355469E-2"/>
          <c:y val="0"/>
          <c:w val="0.45926769274493418"/>
          <c:h val="0.81364366736009286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Lbls>
            <c:dLbl>
              <c:idx val="0"/>
              <c:layout>
                <c:manualLayout>
                  <c:x val="-8.2925744098471033E-2"/>
                  <c:y val="-0.1449878376648316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2.9564317107582581E-2"/>
                  <c:y val="1.60075646804888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Лист1!$A$2:$A$3</c:f>
              <c:strCache>
                <c:ptCount val="2"/>
                <c:pt idx="0">
                  <c:v>индивидуальные предприниматели</c:v>
                </c:pt>
                <c:pt idx="1">
                  <c:v>юридические лица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249</c:v>
                </c:pt>
                <c:pt idx="1">
                  <c:v>30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44230175017786211"/>
          <c:y val="0.21978594629398357"/>
          <c:w val="0.55769824982213778"/>
          <c:h val="0.25982861912587019"/>
        </c:manualLayout>
      </c:layout>
      <c:overlay val="0"/>
      <c:txPr>
        <a:bodyPr/>
        <a:lstStyle/>
        <a:p>
          <a:pPr>
            <a:defRPr sz="1000" b="1" i="1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D2A7DD-D24C-4C3D-9DE9-C402C8701556}" type="datetimeFigureOut">
              <a:rPr lang="ru-RU" smtClean="0"/>
              <a:t>20.11.2025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E3281D-D900-4C81-BEC2-E38C436939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07121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D22852F8-DD0C-4A57-9642-78AF97C5BCCB}" type="slidenum">
              <a:rPr lang="en-US" smtClean="0"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2FD5E4A5-9463-4AE6-A49D-51E0AF8F9AE0}" type="slidenum">
              <a:rPr lang="en-US" smtClean="0">
                <a:solidFill>
                  <a:prstClr val="black"/>
                </a:solidFill>
              </a:rPr>
              <a:pPr/>
              <a:t>12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  <p:txBody>
          <a:bodyPr/>
          <a:lstStyle/>
          <a:p>
            <a:endParaRPr/>
          </a:p>
        </p:txBody>
      </p:sp>
      <p:sp>
        <p:nvSpPr>
          <p:cNvPr id="3" name="Заметки 2"/>
          <p:cNvSpPr>
            <a:spLocks noGrp="1" noEditPoints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 noEditPoints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>
                <a:solidFill>
                  <a:prstClr val="black"/>
                </a:solidFill>
              </a:rPr>
              <a:pPr/>
              <a:t>13</a:t>
            </a:fld>
            <a:endParaRPr lang="x-none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  <p:txBody>
          <a:bodyPr/>
          <a:lstStyle/>
          <a:p>
            <a:endParaRPr/>
          </a:p>
        </p:txBody>
      </p:sp>
      <p:sp>
        <p:nvSpPr>
          <p:cNvPr id="3" name="Заметки 2"/>
          <p:cNvSpPr>
            <a:spLocks noGrp="1" noEditPoints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 noEditPoints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>
                <a:solidFill>
                  <a:prstClr val="black"/>
                </a:solidFill>
              </a:rPr>
              <a:pPr/>
              <a:t>14</a:t>
            </a:fld>
            <a:endParaRPr lang="x-none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D22852F8-DD0C-4A57-9642-78AF97C5BCCB}" type="slidenum">
              <a:rPr lang="en-US" smtClean="0"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6AADDE99-69FC-4A0E-8B8B-9A61B293A544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  <p:txBody>
          <a:bodyPr/>
          <a:lstStyle/>
          <a:p>
            <a:endParaRPr/>
          </a:p>
        </p:txBody>
      </p:sp>
      <p:sp>
        <p:nvSpPr>
          <p:cNvPr id="3" name="Заметки 2"/>
          <p:cNvSpPr>
            <a:spLocks noGrp="1" noEditPoints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 noEditPoints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t>6</a:t>
            </a:fld>
            <a:endParaRPr lang="x-none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  <p:txBody>
          <a:bodyPr/>
          <a:lstStyle/>
          <a:p>
            <a:endParaRPr/>
          </a:p>
        </p:txBody>
      </p:sp>
      <p:sp>
        <p:nvSpPr>
          <p:cNvPr id="3" name="Заметки 2"/>
          <p:cNvSpPr>
            <a:spLocks noGrp="1" noEditPoints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 noEditPoints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t>7</a:t>
            </a:fld>
            <a:endParaRPr lang="x-none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  <p:txBody>
          <a:bodyPr/>
          <a:lstStyle/>
          <a:p>
            <a:endParaRPr/>
          </a:p>
        </p:txBody>
      </p:sp>
      <p:sp>
        <p:nvSpPr>
          <p:cNvPr id="3" name="Заметки 2"/>
          <p:cNvSpPr>
            <a:spLocks noGrp="1" noEditPoints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 noEditPoints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>
                <a:solidFill>
                  <a:prstClr val="black"/>
                </a:solidFill>
              </a:rPr>
              <a:pPr/>
              <a:t>8</a:t>
            </a:fld>
            <a:endParaRPr lang="x-none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  <p:txBody>
          <a:bodyPr/>
          <a:lstStyle/>
          <a:p>
            <a:endParaRPr/>
          </a:p>
        </p:txBody>
      </p:sp>
      <p:sp>
        <p:nvSpPr>
          <p:cNvPr id="3" name="Заметки 2"/>
          <p:cNvSpPr>
            <a:spLocks noGrp="1" noEditPoints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 noEditPoints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t>9</a:t>
            </a:fld>
            <a:endParaRPr lang="x-none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  <p:txBody>
          <a:bodyPr/>
          <a:lstStyle/>
          <a:p>
            <a:endParaRPr/>
          </a:p>
        </p:txBody>
      </p:sp>
      <p:sp>
        <p:nvSpPr>
          <p:cNvPr id="3" name="Заметки 2"/>
          <p:cNvSpPr>
            <a:spLocks noGrp="1" noEditPoints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 noEditPoints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>
                <a:solidFill>
                  <a:prstClr val="black"/>
                </a:solidFill>
              </a:rPr>
              <a:pPr/>
              <a:t>10</a:t>
            </a:fld>
            <a:endParaRPr lang="x-none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  <p:txBody>
          <a:bodyPr/>
          <a:lstStyle/>
          <a:p>
            <a:endParaRPr dirty="0"/>
          </a:p>
        </p:txBody>
      </p:sp>
      <p:sp>
        <p:nvSpPr>
          <p:cNvPr id="3" name="Заметки 2"/>
          <p:cNvSpPr>
            <a:spLocks noGrp="1" noEditPoints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 noEditPoints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>
                <a:solidFill>
                  <a:prstClr val="black"/>
                </a:solidFill>
              </a:rPr>
              <a:pPr/>
              <a:t>11</a:t>
            </a:fld>
            <a:endParaRPr lang="x-none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B92D7D-7A99-4FFA-AE18-308892304309}" type="datetimeFigureOut">
              <a:rPr lang="ru-RU" smtClean="0"/>
              <a:t>20.11.2025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7C1A8-0DA3-4677-AC2D-12113B827D7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B92D7D-7A99-4FFA-AE18-308892304309}" type="datetimeFigureOut">
              <a:rPr lang="ru-RU" smtClean="0"/>
              <a:t>20.11.2025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7C1A8-0DA3-4677-AC2D-12113B827D7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B92D7D-7A99-4FFA-AE18-308892304309}" type="datetimeFigureOut">
              <a:rPr lang="ru-RU" smtClean="0"/>
              <a:t>20.11.2025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7C1A8-0DA3-4677-AC2D-12113B827D77}" type="slidenum">
              <a:rPr lang="ru-RU" smtClean="0"/>
              <a:t>‹#›</a:t>
            </a:fld>
            <a:endParaRPr lang="ru-R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B92D7D-7A99-4FFA-AE18-308892304309}" type="datetimeFigureOut">
              <a:rPr lang="ru-RU" smtClean="0"/>
              <a:t>20.11.2025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7C1A8-0DA3-4677-AC2D-12113B827D77}" type="slidenum">
              <a:rPr lang="ru-RU" smtClean="0"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B92D7D-7A99-4FFA-AE18-308892304309}" type="datetimeFigureOut">
              <a:rPr lang="ru-RU" smtClean="0"/>
              <a:t>20.11.2025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7C1A8-0DA3-4677-AC2D-12113B827D7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B92D7D-7A99-4FFA-AE18-308892304309}" type="datetimeFigureOut">
              <a:rPr lang="ru-RU" smtClean="0"/>
              <a:t>20.11.2025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7C1A8-0DA3-4677-AC2D-12113B827D77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B92D7D-7A99-4FFA-AE18-308892304309}" type="datetimeFigureOut">
              <a:rPr lang="ru-RU" smtClean="0"/>
              <a:t>20.11.2025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7C1A8-0DA3-4677-AC2D-12113B827D7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B92D7D-7A99-4FFA-AE18-308892304309}" type="datetimeFigureOut">
              <a:rPr lang="ru-RU" smtClean="0"/>
              <a:t>20.11.2025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7C1A8-0DA3-4677-AC2D-12113B827D7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B92D7D-7A99-4FFA-AE18-308892304309}" type="datetimeFigureOut">
              <a:rPr lang="ru-RU" smtClean="0"/>
              <a:t>20.11.2025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7C1A8-0DA3-4677-AC2D-12113B827D7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B92D7D-7A99-4FFA-AE18-308892304309}" type="datetimeFigureOut">
              <a:rPr lang="ru-RU" smtClean="0"/>
              <a:t>20.11.2025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7C1A8-0DA3-4677-AC2D-12113B827D77}" type="slidenum">
              <a:rPr lang="ru-RU" smtClean="0"/>
              <a:t>‹#›</a:t>
            </a:fld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B92D7D-7A99-4FFA-AE18-308892304309}" type="datetimeFigureOut">
              <a:rPr lang="ru-RU" smtClean="0"/>
              <a:t>20.11.2025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7C1A8-0DA3-4677-AC2D-12113B827D77}" type="slidenum">
              <a:rPr lang="ru-RU" smtClean="0"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ECB92D7D-7A99-4FFA-AE18-308892304309}" type="datetimeFigureOut">
              <a:rPr lang="ru-RU" smtClean="0"/>
              <a:t>20.11.2025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80D7C1A8-0DA3-4677-AC2D-12113B827D77}" type="slidenum">
              <a:rPr lang="ru-RU" smtClean="0"/>
              <a:t>‹#›</a:t>
            </a:fld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5.jpe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44.png"/><Relationship Id="rId7" Type="http://schemas.openxmlformats.org/officeDocument/2006/relationships/image" Target="../media/image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10" Type="http://schemas.openxmlformats.org/officeDocument/2006/relationships/image" Target="../media/image50.png"/><Relationship Id="rId4" Type="http://schemas.openxmlformats.org/officeDocument/2006/relationships/image" Target="../media/image45.png"/><Relationship Id="rId9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13" Type="http://schemas.openxmlformats.org/officeDocument/2006/relationships/image" Target="../media/image15.jpeg"/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12" Type="http://schemas.openxmlformats.org/officeDocument/2006/relationships/image" Target="../media/image1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13.jpeg"/><Relationship Id="rId5" Type="http://schemas.openxmlformats.org/officeDocument/2006/relationships/image" Target="../media/image7.jpeg"/><Relationship Id="rId10" Type="http://schemas.openxmlformats.org/officeDocument/2006/relationships/image" Target="../media/image12.jpeg"/><Relationship Id="rId4" Type="http://schemas.openxmlformats.org/officeDocument/2006/relationships/image" Target="../media/image6.jpeg"/><Relationship Id="rId9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5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584" y="476672"/>
            <a:ext cx="7848872" cy="504056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ru-RU" sz="1800" dirty="0" smtClean="0"/>
              <a:t>        </a:t>
            </a:r>
            <a:r>
              <a:rPr lang="ru-RU" sz="18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  </a:t>
            </a:r>
            <a:r>
              <a:rPr lang="ru-RU" sz="1800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Администрация </a:t>
            </a:r>
            <a:r>
              <a:rPr lang="ru-RU" sz="1800" dirty="0" err="1" smtClean="0">
                <a:solidFill>
                  <a:schemeClr val="tx1"/>
                </a:solidFill>
                <a:latin typeface="Arial Black" panose="020B0A04020102020204" pitchFamily="34" charset="0"/>
              </a:rPr>
              <a:t>Балтайского</a:t>
            </a:r>
            <a:r>
              <a:rPr lang="ru-RU" sz="1800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 </a:t>
            </a:r>
            <a:r>
              <a:rPr lang="ru-RU" sz="1800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муниципального района</a:t>
            </a:r>
            <a:endParaRPr lang="ru-RU" sz="1800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4077072"/>
            <a:ext cx="6656784" cy="1368151"/>
          </a:xfrm>
          <a:solidFill>
            <a:schemeClr val="bg1"/>
          </a:solidFill>
        </p:spPr>
        <p:txBody>
          <a:bodyPr>
            <a:noAutofit/>
          </a:bodyPr>
          <a:lstStyle/>
          <a:p>
            <a:pPr algn="ctr"/>
            <a:r>
              <a:rPr lang="ru-RU" sz="2400" u="sng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Инвестиционная привлекательность </a:t>
            </a:r>
          </a:p>
          <a:p>
            <a:pPr algn="ctr"/>
            <a:r>
              <a:rPr lang="ru-RU" sz="2400" u="sng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Балтайского муниципального района</a:t>
            </a:r>
            <a:endParaRPr lang="ru-RU" sz="2400" u="sng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36318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sun9-15.userapi.com/s/v1/ig2/qTWDam9eH-G5t5bv6D-g6W9optwMw4M2WOpin8MFMyGdGCTNIfl2THvDlqaUrL-0c40upv6CjiUMITzGNxy2bsZy.jpg?quality=95&amp;as=32x24,48x36,72x54,108x81,160x120,240x180,360x270,480x360,540x405,640x480,720x540,1080x810,1280x960,1440x1080,1600x1200&amp;from=bu&amp;cs=1280x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3073" y="4409440"/>
            <a:ext cx="3959407" cy="2331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78784" y="550177"/>
            <a:ext cx="845592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457200"/>
            <a:r>
              <a:rPr lang="ru-RU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Ведущие предприятия</a:t>
            </a:r>
            <a:endParaRPr lang="x-none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Номер слайда 50"/>
          <p:cNvSpPr>
            <a:spLocks noGrp="1" noEditPoints="1"/>
          </p:cNvSpPr>
          <p:nvPr>
            <p:ph type="sldNum" sz="quarter" idx="12"/>
          </p:nvPr>
        </p:nvSpPr>
        <p:spPr>
          <a:xfrm>
            <a:off x="8363054" y="6607270"/>
            <a:ext cx="671652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10</a:t>
            </a:fld>
            <a:endParaRPr lang="x-none" sz="8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3640804"/>
              </p:ext>
            </p:extLst>
          </p:nvPr>
        </p:nvGraphicFramePr>
        <p:xfrm>
          <a:off x="251520" y="919508"/>
          <a:ext cx="4662940" cy="56692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5815"/>
                <a:gridCol w="2074585"/>
                <a:gridCol w="1062540"/>
              </a:tblGrid>
              <a:tr h="640089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ysClr val="windowText" lastClr="000000"/>
                          </a:solidFill>
                        </a:rPr>
                        <a:t>Наименование</a:t>
                      </a:r>
                      <a:r>
                        <a:rPr lang="ru-RU" sz="1200" baseline="0" dirty="0" smtClean="0">
                          <a:solidFill>
                            <a:sysClr val="windowText" lastClr="000000"/>
                          </a:solidFill>
                        </a:rPr>
                        <a:t> организации, ИП </a:t>
                      </a:r>
                      <a:endParaRPr lang="ru-RU" sz="12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84406" marR="84406"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ysClr val="windowText" lastClr="000000"/>
                          </a:solidFill>
                        </a:rPr>
                        <a:t>Основной вид продукции</a:t>
                      </a:r>
                      <a:endParaRPr lang="ru-RU" sz="12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84406" marR="84406"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ysClr val="windowText" lastClr="000000"/>
                          </a:solidFill>
                        </a:rPr>
                        <a:t>Численность работников, чел.</a:t>
                      </a:r>
                      <a:endParaRPr lang="ru-RU" sz="12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84406" marR="84406"/>
                </a:tc>
              </a:tr>
              <a:tr h="640078">
                <a:tc>
                  <a:txBody>
                    <a:bodyPr/>
                    <a:lstStyle/>
                    <a:p>
                      <a:pPr algn="l"/>
                      <a:r>
                        <a:rPr lang="ru-RU" sz="1200" b="1" i="0" u="sng" spc="-1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Сельское хозяйство</a:t>
                      </a:r>
                      <a:endParaRPr lang="ru-RU" sz="1200" b="1" i="0" spc="-10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/>
                      <a:r>
                        <a:rPr lang="ru-RU" sz="1200" b="0" i="0" spc="-1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ООО «Горизонты» </a:t>
                      </a:r>
                    </a:p>
                  </a:txBody>
                  <a:tcPr marL="84406" marR="84406"/>
                </a:tc>
                <a:tc>
                  <a:txBody>
                    <a:bodyPr/>
                    <a:lstStyle/>
                    <a:p>
                      <a:r>
                        <a:rPr kumimoji="0" lang="ru-RU" sz="1200" b="0" i="0" u="none" strike="noStrike" kern="1200" cap="none" spc="-1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зерновые и масличные культуры. Производство молочной и мясной продукции. </a:t>
                      </a:r>
                      <a:endParaRPr lang="ru-RU" sz="12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84406" marR="84406"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ysClr val="windowText" lastClr="000000"/>
                          </a:solidFill>
                        </a:rPr>
                        <a:t>173</a:t>
                      </a:r>
                      <a:endParaRPr lang="ru-RU" sz="12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84406" marR="84406"/>
                </a:tc>
              </a:tr>
              <a:tr h="45719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100000"/>
                        <a:buFontTx/>
                        <a:buNone/>
                      </a:pPr>
                      <a:r>
                        <a:rPr kumimoji="0" lang="ru-RU" sz="1200" b="0" i="0" u="none" strike="noStrike" kern="1200" cap="none" spc="-1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ООО «</a:t>
                      </a:r>
                      <a:r>
                        <a:rPr kumimoji="0" lang="ru-RU" sz="1200" b="0" i="0" u="none" strike="noStrike" kern="1200" cap="none" spc="-1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Агроплодородие</a:t>
                      </a:r>
                      <a:r>
                        <a:rPr kumimoji="0" lang="ru-RU" sz="1200" b="0" i="0" u="none" strike="noStrike" kern="1200" cap="none" spc="-1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»</a:t>
                      </a:r>
                    </a:p>
                  </a:txBody>
                  <a:tcPr marL="84406" marR="84406"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зерновые и масличные культуры</a:t>
                      </a:r>
                    </a:p>
                  </a:txBody>
                  <a:tcPr marL="84406" marR="84406"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ysClr val="windowText" lastClr="000000"/>
                          </a:solidFill>
                        </a:rPr>
                        <a:t>15</a:t>
                      </a:r>
                      <a:endParaRPr lang="ru-RU" sz="12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84406" marR="84406"/>
                </a:tc>
              </a:tr>
              <a:tr h="45719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100000"/>
                        <a:buFontTx/>
                        <a:buNone/>
                      </a:pPr>
                      <a:r>
                        <a:rPr lang="ru-RU" sz="1200" b="0" i="0" spc="-1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ООО «Царь-птица» </a:t>
                      </a:r>
                    </a:p>
                  </a:txBody>
                  <a:tcPr marL="84406" marR="84406"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зерновые и масличные культуры</a:t>
                      </a:r>
                    </a:p>
                  </a:txBody>
                  <a:tcPr marL="84406" marR="84406"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ysClr val="windowText" lastClr="000000"/>
                          </a:solidFill>
                        </a:rPr>
                        <a:t>24</a:t>
                      </a:r>
                      <a:endParaRPr lang="ru-RU" sz="12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84406" marR="84406"/>
                </a:tc>
              </a:tr>
              <a:tr h="457209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ИП Глава КФХ Худошин Д.В.</a:t>
                      </a:r>
                      <a:endParaRPr lang="ru-RU" sz="1200" dirty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406" marR="84406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100000"/>
                        <a:buFontTx/>
                        <a:buNone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зерновые и масличные культуры</a:t>
                      </a:r>
                    </a:p>
                  </a:txBody>
                  <a:tcPr marL="84406" marR="84406"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ysClr val="windowText" lastClr="000000"/>
                          </a:solidFill>
                        </a:rPr>
                        <a:t>11</a:t>
                      </a:r>
                      <a:endParaRPr lang="ru-RU" sz="12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84406" marR="84406"/>
                </a:tc>
              </a:tr>
              <a:tr h="457199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ООО "</a:t>
                      </a:r>
                      <a:r>
                        <a:rPr lang="ru-RU" sz="1200" dirty="0" err="1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Агротехстрой"</a:t>
                      </a:r>
                      <a:r>
                        <a:rPr lang="ru-RU" sz="1200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200" dirty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406" marR="84406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100000"/>
                        <a:buFontTx/>
                        <a:buNone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зерновые и масличные культуры</a:t>
                      </a:r>
                    </a:p>
                  </a:txBody>
                  <a:tcPr marL="84406" marR="84406"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</a:t>
                      </a:r>
                      <a:endParaRPr lang="ru-RU" sz="1200" dirty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406" marR="84406"/>
                </a:tc>
              </a:tr>
              <a:tr h="457199"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ООО"Прогресс"</a:t>
                      </a:r>
                    </a:p>
                  </a:txBody>
                  <a:tcPr marL="84406" marR="84406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100000"/>
                        <a:buFontTx/>
                        <a:buNone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зерновые и масличные культуры</a:t>
                      </a:r>
                    </a:p>
                  </a:txBody>
                  <a:tcPr marL="84406" marR="84406"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</a:p>
                  </a:txBody>
                  <a:tcPr marL="84406" marR="84406"/>
                </a:tc>
              </a:tr>
              <a:tr h="457199"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ООО"Заря"</a:t>
                      </a:r>
                    </a:p>
                  </a:txBody>
                  <a:tcPr marL="84406" marR="84406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100000"/>
                        <a:buFontTx/>
                        <a:buNone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зерновые и масличные культуры</a:t>
                      </a:r>
                    </a:p>
                  </a:txBody>
                  <a:tcPr marL="84406" marR="84406"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</a:p>
                  </a:txBody>
                  <a:tcPr marL="84406" marR="84406"/>
                </a:tc>
              </a:tr>
              <a:tr h="822957">
                <a:tc>
                  <a:txBody>
                    <a:bodyPr/>
                    <a:lstStyle/>
                    <a:p>
                      <a:r>
                        <a:rPr lang="ru-RU" sz="1200" b="1" u="sng" dirty="0" err="1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Хранение продукции</a:t>
                      </a:r>
                    </a:p>
                    <a:p>
                      <a:r>
                        <a:rPr lang="ru-RU" sz="1200" dirty="0" err="1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Барнуковский</a:t>
                      </a:r>
                      <a:r>
                        <a:rPr lang="ru-RU" sz="1200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элеватор</a:t>
                      </a:r>
                      <a:r>
                        <a:rPr lang="ru-RU" sz="1200" baseline="0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84406" marR="84406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100000"/>
                        <a:buFontTx/>
                        <a:buNone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складирование и хранение продукции растениеводства</a:t>
                      </a:r>
                    </a:p>
                  </a:txBody>
                  <a:tcPr marL="84406" marR="84406"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</a:t>
                      </a:r>
                      <a:endParaRPr lang="ru-RU" sz="1200" dirty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406" marR="84406"/>
                </a:tc>
              </a:tr>
              <a:tr h="35608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100000"/>
                        <a:buFontTx/>
                        <a:buNone/>
                      </a:pPr>
                      <a:r>
                        <a:rPr lang="ru-RU" sz="1200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ООО «Зерновая компания «</a:t>
                      </a:r>
                      <a:r>
                        <a:rPr lang="ru-RU" sz="1200" dirty="0" err="1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Агроинвест</a:t>
                      </a:r>
                      <a:r>
                        <a:rPr lang="ru-RU" sz="1200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 </a:t>
                      </a:r>
                      <a:endParaRPr kumimoji="0" lang="ru-RU" sz="12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84406" marR="84406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100000"/>
                        <a:buFontTx/>
                        <a:buNone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складирование и хранение продукции растениеводства</a:t>
                      </a:r>
                      <a:endParaRPr lang="ru-RU" sz="1200" dirty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406" marR="84406"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</a:t>
                      </a:r>
                      <a:endParaRPr lang="ru-RU" sz="1200" dirty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406" marR="84406"/>
                </a:tc>
              </a:tr>
            </a:tbl>
          </a:graphicData>
        </a:graphic>
      </p:graphicFrame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6079216"/>
              </p:ext>
            </p:extLst>
          </p:nvPr>
        </p:nvGraphicFramePr>
        <p:xfrm>
          <a:off x="4914462" y="919508"/>
          <a:ext cx="3984664" cy="3566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73762"/>
                <a:gridCol w="1224136"/>
                <a:gridCol w="1086766"/>
              </a:tblGrid>
              <a:tr h="637284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ysClr val="windowText" lastClr="000000"/>
                          </a:solidFill>
                        </a:rPr>
                        <a:t>Наименование</a:t>
                      </a:r>
                      <a:r>
                        <a:rPr lang="ru-RU" sz="1200" baseline="0" dirty="0" smtClean="0">
                          <a:solidFill>
                            <a:sysClr val="windowText" lastClr="000000"/>
                          </a:solidFill>
                        </a:rPr>
                        <a:t> организации, ИП</a:t>
                      </a:r>
                      <a:endParaRPr lang="ru-RU" sz="12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84406" marR="84406"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ysClr val="windowText" lastClr="000000"/>
                          </a:solidFill>
                        </a:rPr>
                        <a:t>Основный вид продукции</a:t>
                      </a:r>
                      <a:endParaRPr lang="ru-RU" sz="12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84406" marR="84406"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ysClr val="windowText" lastClr="000000"/>
                          </a:solidFill>
                        </a:rPr>
                        <a:t>Численность работников, чел.</a:t>
                      </a:r>
                      <a:endParaRPr lang="ru-RU" sz="12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84406" marR="84406"/>
                </a:tc>
              </a:tr>
              <a:tr h="64008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100000"/>
                        <a:buFontTx/>
                        <a:buNone/>
                      </a:pPr>
                      <a:r>
                        <a:rPr kumimoji="0" lang="ru-RU" sz="1200" b="0" i="0" u="sng" strike="noStrike" kern="1200" cap="none" spc="-1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Промышленность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100000"/>
                        <a:buFontTx/>
                        <a:buNone/>
                      </a:pPr>
                      <a:r>
                        <a:rPr kumimoji="0" lang="ru-RU" sz="1200" b="0" i="0" u="none" strike="noStrike" kern="1200" cap="none" spc="-1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ООО «</a:t>
                      </a:r>
                      <a:r>
                        <a:rPr kumimoji="0" lang="ru-RU" sz="1200" b="0" i="0" u="none" strike="noStrike" kern="1200" cap="none" spc="-1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Балтайская</a:t>
                      </a:r>
                      <a:r>
                        <a:rPr kumimoji="0" lang="ru-RU" sz="1200" b="0" i="0" u="none" strike="noStrike" kern="1200" cap="none" spc="-1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швейная фабрика-Элит»</a:t>
                      </a:r>
                    </a:p>
                  </a:txBody>
                  <a:tcPr marL="84406" marR="84406"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Производство спецодежды</a:t>
                      </a:r>
                      <a:r>
                        <a:rPr lang="ru-RU" sz="1200" dirty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для медицинских работников</a:t>
                      </a:r>
                    </a:p>
                  </a:txBody>
                  <a:tcPr marL="84406" marR="84406"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ysClr val="windowText" lastClr="000000"/>
                          </a:solidFill>
                        </a:rPr>
                        <a:t>76</a:t>
                      </a:r>
                      <a:endParaRPr lang="ru-RU" sz="12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84406" marR="84406"/>
                </a:tc>
              </a:tr>
              <a:tr h="64008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100000"/>
                        <a:buFontTx/>
                        <a:buNone/>
                      </a:pPr>
                      <a:r>
                        <a:rPr kumimoji="0" lang="ru-RU" sz="1200" b="0" i="0" u="sng" strike="noStrike" kern="1200" cap="none" spc="-1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Строительство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100000"/>
                        <a:buFontTx/>
                        <a:buNone/>
                      </a:pPr>
                      <a:r>
                        <a:rPr kumimoji="0" lang="ru-RU" sz="1200" b="0" i="0" u="none" strike="noStrike" kern="1200" cap="none" spc="-1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ООО «</a:t>
                      </a:r>
                      <a:r>
                        <a:rPr kumimoji="0" lang="ru-RU" sz="1200" b="0" i="0" u="none" strike="noStrike" kern="1200" cap="none" spc="-1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Гарантстрой</a:t>
                      </a:r>
                      <a:r>
                        <a:rPr kumimoji="0" lang="ru-RU" sz="1200" b="0" i="0" u="none" strike="noStrike" kern="1200" cap="none" spc="-1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»</a:t>
                      </a:r>
                    </a:p>
                  </a:txBody>
                  <a:tcPr marL="84406" marR="84406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100000"/>
                        <a:buFontTx/>
                        <a:buNone/>
                      </a:pPr>
                      <a:r>
                        <a:rPr kumimoji="0" lang="ru-RU" sz="1200" b="0" i="0" u="none" strike="noStrike" kern="1200" cap="none" spc="-1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содержание и ремонт дорог, мостов</a:t>
                      </a:r>
                    </a:p>
                  </a:txBody>
                  <a:tcPr marL="84406" marR="84406"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ysClr val="windowText" lastClr="000000"/>
                          </a:solidFill>
                        </a:rPr>
                        <a:t>24</a:t>
                      </a:r>
                      <a:endParaRPr lang="ru-RU" sz="12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84406" marR="84406"/>
                </a:tc>
              </a:tr>
              <a:tr h="64008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100000"/>
                        <a:buFontTx/>
                        <a:buNone/>
                      </a:pPr>
                      <a:r>
                        <a:rPr lang="ru-RU" sz="1200" b="0" i="0" spc="-1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ООО «</a:t>
                      </a:r>
                      <a:r>
                        <a:rPr lang="ru-RU" sz="1200" b="0" i="0" spc="-1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Мостстрой</a:t>
                      </a:r>
                      <a:r>
                        <a:rPr lang="ru-RU" sz="1200" b="0" i="0" spc="-1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</a:t>
                      </a:r>
                    </a:p>
                  </a:txBody>
                  <a:tcPr marL="84406" marR="84406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100000"/>
                        <a:buFontTx/>
                        <a:buNone/>
                      </a:pPr>
                      <a:r>
                        <a:rPr kumimoji="0" lang="ru-RU" sz="1200" b="0" i="0" u="none" strike="noStrike" kern="1200" cap="none" spc="-1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содержание и ремонт дорог, мостов</a:t>
                      </a:r>
                    </a:p>
                  </a:txBody>
                  <a:tcPr marL="84406" marR="84406"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ysClr val="windowText" lastClr="000000"/>
                          </a:solidFill>
                        </a:rPr>
                        <a:t>44</a:t>
                      </a:r>
                      <a:endParaRPr lang="ru-RU" sz="12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84406" marR="84406"/>
                </a:tc>
              </a:tr>
              <a:tr h="640080">
                <a:tc>
                  <a:txBody>
                    <a:bodyPr/>
                    <a:lstStyle/>
                    <a:p>
                      <a:r>
                        <a:rPr lang="ru-RU" sz="1200" u="sng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Сфера водоснабжения. теплоснабжения</a:t>
                      </a:r>
                    </a:p>
                    <a:p>
                      <a:r>
                        <a:rPr lang="ru-RU" sz="1200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МБУ"Муниципал"</a:t>
                      </a:r>
                    </a:p>
                  </a:txBody>
                  <a:tcPr marL="84406" marR="84406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100000"/>
                        <a:buFontTx/>
                        <a:buNone/>
                      </a:pPr>
                      <a:r>
                        <a:rPr kumimoji="0" lang="ru-RU" sz="1200" b="0" i="0" u="none" strike="noStrike" kern="1200" cap="none" spc="-1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водоснабжение, теплоснабжение</a:t>
                      </a:r>
                    </a:p>
                    <a:p>
                      <a:endParaRPr lang="ru-RU" sz="1200" dirty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406" marR="84406"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</a:t>
                      </a:r>
                      <a:endParaRPr lang="ru-RU" sz="1200" dirty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406" marR="84406"/>
                </a:tc>
              </a:tr>
            </a:tbl>
          </a:graphicData>
        </a:graphic>
      </p:graphicFrame>
      <p:sp>
        <p:nvSpPr>
          <p:cNvPr id="77" name="Текст. поле 76"/>
          <p:cNvSpPr txBox="1"/>
          <p:nvPr/>
        </p:nvSpPr>
        <p:spPr>
          <a:xfrm>
            <a:off x="5030464" y="4622810"/>
            <a:ext cx="653299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ru-RU" sz="14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Семеноводческое хозяйство ИП Глава КФХ </a:t>
            </a:r>
          </a:p>
          <a:p>
            <a:pPr defTabSz="457200"/>
            <a:r>
              <a:rPr lang="ru-RU" sz="14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Худошин Д.В.</a:t>
            </a:r>
            <a:endParaRPr lang="ru-RU" sz="1400" b="1" dirty="0">
              <a:solidFill>
                <a:prstClr val="white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457200"/>
            <a:r>
              <a:rPr lang="en-US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Известный элитный с</a:t>
            </a:r>
            <a:r>
              <a:rPr lang="en-US" sz="1400" b="1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еменно</a:t>
            </a:r>
            <a:r>
              <a:rPr lang="ru-RU" sz="14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й</a:t>
            </a:r>
            <a:r>
              <a:rPr lang="en-US" sz="14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материал</a:t>
            </a:r>
            <a:r>
              <a:rPr lang="en-US" sz="14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400" b="1" dirty="0">
              <a:solidFill>
                <a:prstClr val="white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457200"/>
            <a:r>
              <a:rPr lang="en-US" sz="1400" b="1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озимой</a:t>
            </a:r>
            <a:r>
              <a:rPr lang="en-US" sz="14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пшеницы</a:t>
            </a:r>
            <a:r>
              <a:rPr lang="ru-RU" sz="14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en-US" sz="1400" b="1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Жемчужин</a:t>
            </a:r>
            <a:r>
              <a:rPr lang="ru-RU" sz="14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en-US" sz="14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Поволжья</a:t>
            </a:r>
            <a:r>
              <a:rPr lang="en-US" sz="14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ru-RU" sz="14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defTabSz="457200"/>
            <a:endParaRPr lang="ru-RU" sz="14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5956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Скругленный прямоугольник 249"/>
          <p:cNvSpPr/>
          <p:nvPr/>
        </p:nvSpPr>
        <p:spPr>
          <a:xfrm>
            <a:off x="6988445" y="919509"/>
            <a:ext cx="2027076" cy="775596"/>
          </a:xfrm>
          <a:prstGeom prst="roundRect">
            <a:avLst>
              <a:gd name="adj" fmla="val 29072"/>
            </a:avLst>
          </a:prstGeom>
          <a:solidFill>
            <a:srgbClr val="B1C1E4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 defTabSz="457200">
              <a:buSzPct val="100000"/>
            </a:pPr>
            <a:r>
              <a:rPr lang="ru-RU" sz="105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Производство безалкогольной / алкогольной продукции</a:t>
            </a:r>
            <a:endParaRPr lang="x-none" sz="1050" dirty="0">
              <a:solidFill>
                <a:prstClr val="black"/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578784" y="919509"/>
            <a:ext cx="2027076" cy="775596"/>
          </a:xfrm>
          <a:prstGeom prst="roundRect">
            <a:avLst>
              <a:gd name="adj" fmla="val 29072"/>
            </a:avLst>
          </a:prstGeom>
          <a:solidFill>
            <a:srgbClr val="B1C1E4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 defTabSz="457200">
              <a:buSzPct val="100000"/>
            </a:pPr>
            <a:r>
              <a:rPr lang="ru-RU" sz="105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Дорожное хозяйство/ строительство асфальтного завода</a:t>
            </a:r>
            <a:endParaRPr lang="ru-RU" sz="105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0" name="Скругленный прямоугольник 179"/>
          <p:cNvSpPr/>
          <p:nvPr/>
        </p:nvSpPr>
        <p:spPr>
          <a:xfrm>
            <a:off x="2697164" y="919509"/>
            <a:ext cx="2027076" cy="775596"/>
          </a:xfrm>
          <a:prstGeom prst="roundRect">
            <a:avLst>
              <a:gd name="adj" fmla="val 29072"/>
            </a:avLst>
          </a:prstGeom>
          <a:solidFill>
            <a:srgbClr val="B1C1E4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 defTabSz="457200">
              <a:buSzPct val="100000"/>
            </a:pPr>
            <a:r>
              <a:rPr lang="ru-RU" sz="105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Агропромышленная/</a:t>
            </a:r>
          </a:p>
          <a:p>
            <a:pPr algn="ctr" defTabSz="457200">
              <a:buSzPct val="100000"/>
            </a:pPr>
            <a:r>
              <a:rPr lang="ru-RU" sz="105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перерабатывающая</a:t>
            </a:r>
            <a:endParaRPr lang="ru-RU" sz="105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2" name="Скругленный прямоугольник 221"/>
          <p:cNvSpPr/>
          <p:nvPr/>
        </p:nvSpPr>
        <p:spPr>
          <a:xfrm>
            <a:off x="4870716" y="919509"/>
            <a:ext cx="2027076" cy="775596"/>
          </a:xfrm>
          <a:prstGeom prst="roundRect">
            <a:avLst>
              <a:gd name="adj" fmla="val 29072"/>
            </a:avLst>
          </a:prstGeom>
          <a:solidFill>
            <a:srgbClr val="B1C1E4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 defTabSz="457200"/>
            <a:r>
              <a:rPr lang="ru-RU" sz="105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Туристско-историческая (православная)</a:t>
            </a:r>
            <a:endParaRPr lang="x-none" sz="1050" dirty="0">
              <a:solidFill>
                <a:prstClr val="black"/>
              </a:solidFill>
            </a:endParaRPr>
          </a:p>
        </p:txBody>
      </p:sp>
      <p:sp>
        <p:nvSpPr>
          <p:cNvPr id="249" name="Скругленный прямоугольник 248"/>
          <p:cNvSpPr/>
          <p:nvPr/>
        </p:nvSpPr>
        <p:spPr>
          <a:xfrm>
            <a:off x="6985898" y="2819418"/>
            <a:ext cx="2027077" cy="2656420"/>
          </a:xfrm>
          <a:prstGeom prst="roundRect">
            <a:avLst>
              <a:gd name="adj" fmla="val 1068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x-none">
              <a:solidFill>
                <a:prstClr val="white"/>
              </a:solidFill>
            </a:endParaRPr>
          </a:p>
        </p:txBody>
      </p:sp>
      <p:sp>
        <p:nvSpPr>
          <p:cNvPr id="19" name="Номер слайда 50"/>
          <p:cNvSpPr>
            <a:spLocks noGrp="1" noEditPoints="1"/>
          </p:cNvSpPr>
          <p:nvPr>
            <p:ph type="sldNum" sz="quarter" idx="12"/>
          </p:nvPr>
        </p:nvSpPr>
        <p:spPr>
          <a:xfrm>
            <a:off x="8363054" y="6607270"/>
            <a:ext cx="671652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11</a:t>
            </a:fld>
            <a:endParaRPr lang="x-none" sz="8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595316" y="1978062"/>
            <a:ext cx="2027077" cy="2634578"/>
          </a:xfrm>
          <a:prstGeom prst="roundRect">
            <a:avLst>
              <a:gd name="adj" fmla="val 1068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171450" indent="-171450" defTabSz="457200">
              <a:buClr>
                <a:srgbClr val="4756A0"/>
              </a:buClr>
              <a:buFont typeface="Arial" pitchFamily="34" charset="0"/>
              <a:buChar char="•"/>
            </a:pPr>
            <a:r>
              <a:rPr lang="ru-RU" sz="1200" spc="-2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Оборудование для производства асфальта на базе ХДСУ </a:t>
            </a:r>
            <a:r>
              <a:rPr lang="ru-RU" sz="1200" spc="-2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с.Балтай</a:t>
            </a:r>
            <a:endParaRPr lang="ru-RU" sz="900" spc="-2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171450" indent="-171450" defTabSz="457200">
              <a:buClr>
                <a:srgbClr val="4756A0"/>
              </a:buClr>
              <a:buFont typeface="Arial" pitchFamily="34" charset="0"/>
              <a:buChar char="•"/>
            </a:pPr>
            <a:r>
              <a:rPr lang="ru-RU" sz="1200" spc="-2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Наличие песчаных карьеров для добычи песка</a:t>
            </a:r>
          </a:p>
          <a:p>
            <a:pPr marL="171450" indent="-171450" defTabSz="457200">
              <a:buClr>
                <a:srgbClr val="4756A0"/>
              </a:buClr>
              <a:buFont typeface="Arial" pitchFamily="34" charset="0"/>
              <a:buChar char="•"/>
            </a:pPr>
            <a:r>
              <a:rPr lang="ru-RU" sz="1200" spc="-2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Увеличение инвестиций в транспортную инфраструктуру</a:t>
            </a:r>
            <a:endParaRPr lang="ru-RU" sz="1200" spc="-2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9" name="Скругленный прямоугольник 178"/>
          <p:cNvSpPr/>
          <p:nvPr/>
        </p:nvSpPr>
        <p:spPr>
          <a:xfrm>
            <a:off x="2697162" y="2757284"/>
            <a:ext cx="2079425" cy="2656420"/>
          </a:xfrm>
          <a:prstGeom prst="roundRect">
            <a:avLst>
              <a:gd name="adj" fmla="val 1153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defTabSz="457200">
              <a:buFont typeface="Arial" pitchFamily="34" charset="0"/>
              <a:buChar char="•"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Плодородные земли для</a:t>
            </a:r>
          </a:p>
          <a:p>
            <a:pPr defTabSz="457200"/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ведения сельскохозяйственного производства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 defTabSz="457200">
              <a:buFont typeface="Arial" pitchFamily="34" charset="0"/>
              <a:buChar char="•"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Дефицит</a:t>
            </a:r>
          </a:p>
          <a:p>
            <a:pPr defTabSz="457200"/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перерабатывающих предприятий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 defTabSz="457200">
              <a:buFont typeface="Arial" pitchFamily="34" charset="0"/>
              <a:buChar char="•"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Отсутствие крупных</a:t>
            </a:r>
          </a:p>
          <a:p>
            <a:pPr defTabSz="457200"/>
            <a:r>
              <a:rPr lang="ru-RU" sz="11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сельхозтоваропроизводителей</a:t>
            </a: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на территории района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defTabSz="457200"/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1" name="Скругленный прямоугольник 220"/>
          <p:cNvSpPr/>
          <p:nvPr/>
        </p:nvSpPr>
        <p:spPr>
          <a:xfrm>
            <a:off x="4870713" y="1956220"/>
            <a:ext cx="2027077" cy="2656420"/>
          </a:xfrm>
          <a:prstGeom prst="roundRect">
            <a:avLst>
              <a:gd name="adj" fmla="val 1068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85750" indent="-285750" defTabSz="457200">
              <a:buFont typeface="Arial" pitchFamily="34" charset="0"/>
              <a:buChar char="•"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Благоприятные</a:t>
            </a:r>
          </a:p>
          <a:p>
            <a:pPr defTabSz="457200"/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климатические условия</a:t>
            </a:r>
          </a:p>
          <a:p>
            <a:pPr defTabSz="457200"/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для круглогодичного отдыха </a:t>
            </a:r>
          </a:p>
          <a:p>
            <a:pPr marL="285750" indent="-285750" defTabSz="457200">
              <a:buFont typeface="Arial" pitchFamily="34" charset="0"/>
              <a:buChar char="•"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Живописные места,</a:t>
            </a:r>
          </a:p>
          <a:p>
            <a:pPr defTabSz="457200"/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богатые грибными местами и ягодниками</a:t>
            </a:r>
          </a:p>
          <a:p>
            <a:pPr marL="285750" indent="-285750" defTabSz="457200">
              <a:buFont typeface="Arial" pitchFamily="34" charset="0"/>
              <a:buChar char="•"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Наличие исторических</a:t>
            </a:r>
          </a:p>
          <a:p>
            <a:pPr defTabSz="457200"/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и православных достопримечательностей</a:t>
            </a:r>
          </a:p>
          <a:p>
            <a:pPr marL="171450" indent="-171450" defTabSz="457200">
              <a:buFont typeface="Arial" pitchFamily="34" charset="0"/>
              <a:buChar char="•"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Наличие прудов для</a:t>
            </a:r>
          </a:p>
          <a:p>
            <a:pPr defTabSz="457200"/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организации рыбалки и отдыха на берегу</a:t>
            </a:r>
          </a:p>
          <a:p>
            <a:pPr defTabSz="457200"/>
            <a:endParaRPr lang="ru-RU" sz="12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78784" y="550177"/>
            <a:ext cx="845592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457200"/>
            <a:r>
              <a:rPr lang="ru-RU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Инвестиционный потенциал</a:t>
            </a:r>
            <a:endParaRPr lang="x-none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727321" y="2757284"/>
            <a:ext cx="1876011" cy="44627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28600" indent="-228600" defTabSz="457200">
              <a:buClr>
                <a:srgbClr val="4756A0"/>
              </a:buClr>
              <a:buFont typeface="+mj-lt"/>
              <a:buAutoNum type="arabicPeriod"/>
            </a:pPr>
            <a:endParaRPr lang="ru-RU" sz="1100" b="1" spc="-2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457200">
              <a:buClr>
                <a:srgbClr val="4756A0"/>
              </a:buClr>
            </a:pPr>
            <a:endParaRPr lang="ru-RU" sz="9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457200">
              <a:buClr>
                <a:srgbClr val="4756A0"/>
              </a:buClr>
            </a:pPr>
            <a:endParaRPr lang="ru-RU" sz="9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988445" y="2103121"/>
            <a:ext cx="1984052" cy="30008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71450" indent="-171450" defTabSz="457200">
              <a:buClr>
                <a:srgbClr val="4756A0"/>
              </a:buClr>
              <a:buFont typeface="Arial" pitchFamily="34" charset="0"/>
              <a:buChar char="•"/>
            </a:pPr>
            <a:endParaRPr lang="ru-RU" sz="1200" spc="-2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171450" indent="-171450" defTabSz="457200">
              <a:buClr>
                <a:srgbClr val="4756A0"/>
              </a:buClr>
              <a:buFont typeface="Arial" pitchFamily="34" charset="0"/>
              <a:buChar char="•"/>
            </a:pPr>
            <a:endParaRPr lang="ru-RU" sz="1200" spc="-2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171450" indent="-171450" defTabSz="457200">
              <a:buClr>
                <a:srgbClr val="4756A0"/>
              </a:buClr>
              <a:buFont typeface="Arial" pitchFamily="34" charset="0"/>
              <a:buChar char="•"/>
            </a:pPr>
            <a:endParaRPr lang="ru-RU" sz="1200" spc="-2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171450" indent="-171450" defTabSz="457200">
              <a:buClr>
                <a:srgbClr val="4756A0"/>
              </a:buClr>
              <a:buFont typeface="Arial" pitchFamily="34" charset="0"/>
              <a:buChar char="•"/>
            </a:pPr>
            <a:endParaRPr lang="ru-RU" sz="1200" spc="-2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171450" indent="-171450" defTabSz="457200">
              <a:buClr>
                <a:srgbClr val="4756A0"/>
              </a:buClr>
              <a:buFont typeface="Arial" pitchFamily="34" charset="0"/>
              <a:buChar char="•"/>
            </a:pPr>
            <a:endParaRPr lang="ru-RU" sz="1200" spc="-2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171450" indent="-171450" defTabSz="457200">
              <a:buClr>
                <a:srgbClr val="4756A0"/>
              </a:buClr>
              <a:buFont typeface="Arial" pitchFamily="34" charset="0"/>
              <a:buChar char="•"/>
            </a:pPr>
            <a:endParaRPr lang="ru-RU" sz="1200" spc="-2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171450" indent="-171450" defTabSz="457200">
              <a:buClr>
                <a:srgbClr val="4756A0"/>
              </a:buClr>
              <a:buFont typeface="Arial" pitchFamily="34" charset="0"/>
              <a:buChar char="•"/>
            </a:pPr>
            <a:r>
              <a:rPr lang="ru-RU" sz="1200" spc="-2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Готовый бизнес на базе ООО</a:t>
            </a:r>
          </a:p>
          <a:p>
            <a:pPr defTabSz="457200">
              <a:buClr>
                <a:srgbClr val="4756A0"/>
              </a:buClr>
            </a:pPr>
            <a:r>
              <a:rPr lang="ru-RU" sz="1200" spc="-2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«Виктория</a:t>
            </a:r>
            <a:r>
              <a:rPr lang="ru-RU" sz="900" spc="-2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marL="171450" indent="-171450" defTabSz="457200">
              <a:buClr>
                <a:srgbClr val="4756A0"/>
              </a:buClr>
              <a:buFont typeface="Arial" pitchFamily="34" charset="0"/>
              <a:buChar char="•"/>
            </a:pPr>
            <a:r>
              <a:rPr lang="ru-RU" sz="1200" spc="-2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выгодное</a:t>
            </a:r>
          </a:p>
          <a:p>
            <a:pPr defTabSz="457200">
              <a:buClr>
                <a:srgbClr val="4756A0"/>
              </a:buClr>
            </a:pPr>
            <a:r>
              <a:rPr lang="ru-RU" sz="1200" spc="-2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месторасположение района (граничит С Пензенской и Ульяновской областями) для реализации продукции</a:t>
            </a:r>
            <a:endParaRPr lang="ru-RU" sz="900" spc="-2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171450" indent="-171450" defTabSz="457200">
              <a:buClr>
                <a:srgbClr val="4756A0"/>
              </a:buClr>
              <a:buFont typeface="Arial" pitchFamily="34" charset="0"/>
              <a:buChar char="•"/>
            </a:pPr>
            <a:endParaRPr lang="ru-RU" sz="900" spc="-2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171450" indent="-171450" defTabSz="457200">
              <a:buClr>
                <a:srgbClr val="4756A0"/>
              </a:buClr>
              <a:buFont typeface="Arial" pitchFamily="34" charset="0"/>
              <a:buChar char="•"/>
            </a:pPr>
            <a:endParaRPr lang="ru-RU" sz="900" spc="-2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defTabSz="457200">
              <a:buClr>
                <a:srgbClr val="4756A0"/>
              </a:buClr>
            </a:pPr>
            <a:endParaRPr lang="ru-RU" sz="900" b="1" spc="-2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трелка вниз 1"/>
          <p:cNvSpPr/>
          <p:nvPr/>
        </p:nvSpPr>
        <p:spPr>
          <a:xfrm>
            <a:off x="1097281" y="1705082"/>
            <a:ext cx="800563" cy="261115"/>
          </a:xfrm>
          <a:prstGeom prst="down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</a:endParaRPr>
          </a:p>
        </p:txBody>
      </p:sp>
      <p:sp>
        <p:nvSpPr>
          <p:cNvPr id="24" name="Стрелка вниз 23"/>
          <p:cNvSpPr/>
          <p:nvPr/>
        </p:nvSpPr>
        <p:spPr>
          <a:xfrm>
            <a:off x="5483970" y="1695105"/>
            <a:ext cx="800563" cy="261115"/>
          </a:xfrm>
          <a:prstGeom prst="down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</a:endParaRPr>
          </a:p>
        </p:txBody>
      </p:sp>
      <p:sp>
        <p:nvSpPr>
          <p:cNvPr id="25" name="Стрелка вниз 24"/>
          <p:cNvSpPr/>
          <p:nvPr/>
        </p:nvSpPr>
        <p:spPr>
          <a:xfrm>
            <a:off x="7580190" y="1695104"/>
            <a:ext cx="800563" cy="1062180"/>
          </a:xfrm>
          <a:prstGeom prst="down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</a:endParaRPr>
          </a:p>
        </p:txBody>
      </p:sp>
      <p:sp>
        <p:nvSpPr>
          <p:cNvPr id="26" name="Стрелка вниз 25"/>
          <p:cNvSpPr/>
          <p:nvPr/>
        </p:nvSpPr>
        <p:spPr>
          <a:xfrm>
            <a:off x="3366750" y="1695106"/>
            <a:ext cx="800563" cy="926177"/>
          </a:xfrm>
          <a:prstGeom prst="down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 rot="16200000">
            <a:off x="-1602221" y="3400118"/>
            <a:ext cx="3749500" cy="40194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ru-RU" sz="1400" b="1" i="1" dirty="0" smtClean="0">
                <a:solidFill>
                  <a:prstClr val="black"/>
                </a:solidFill>
              </a:rPr>
              <a:t>Почему у нас</a:t>
            </a:r>
            <a:endParaRPr lang="ru-RU" sz="1400" b="1" i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1623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4470919" y="5850534"/>
            <a:ext cx="4417225" cy="630000"/>
          </a:xfrm>
          <a:prstGeom prst="roundRect">
            <a:avLst>
              <a:gd name="adj" fmla="val 42003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3999" rtlCol="0" anchor="ctr"/>
          <a:lstStyle/>
          <a:p>
            <a:pPr defTabSz="457200"/>
            <a:r>
              <a:rPr lang="ru-RU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Ознакомиться с подробной информацией о площадках, точках подключения,          ресурсных мощностях, транспортной и инженерной инфраструктуре можно                          на сайте </a:t>
            </a:r>
            <a:r>
              <a:rPr lang="ru-RU" sz="1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администрации </a:t>
            </a:r>
            <a:r>
              <a:rPr lang="ru-RU" sz="1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Балтайского</a:t>
            </a:r>
            <a:r>
              <a:rPr lang="ru-RU" sz="1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МР </a:t>
            </a:r>
            <a:r>
              <a:rPr lang="en-US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http://adm-baltay.ru/</a:t>
            </a:r>
            <a:endParaRPr lang="ru-RU" sz="1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78785" y="550177"/>
            <a:ext cx="7784269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457200"/>
            <a:r>
              <a:rPr lang="ru-RU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Свободные инвестиционные площадки</a:t>
            </a:r>
            <a:endParaRPr lang="ru-RU" b="1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Номер слайда 50"/>
          <p:cNvSpPr>
            <a:spLocks noGrp="1" noEditPoints="1"/>
          </p:cNvSpPr>
          <p:nvPr>
            <p:ph type="sldNum" sz="quarter" idx="12"/>
          </p:nvPr>
        </p:nvSpPr>
        <p:spPr>
          <a:xfrm>
            <a:off x="8363054" y="6607270"/>
            <a:ext cx="671652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12</a:t>
            </a:fld>
            <a:endParaRPr lang="x-none" sz="8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578784" y="929521"/>
            <a:ext cx="2941396" cy="716768"/>
          </a:xfrm>
          <a:prstGeom prst="roundRect">
            <a:avLst>
              <a:gd name="adj" fmla="val 22570"/>
            </a:avLst>
          </a:prstGeom>
          <a:solidFill>
            <a:srgbClr val="B1C1E4"/>
          </a:solidFill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x-none">
              <a:solidFill>
                <a:prstClr val="black"/>
              </a:solidFill>
            </a:endParaRPr>
          </a:p>
        </p:txBody>
      </p:sp>
      <p:sp>
        <p:nvSpPr>
          <p:cNvPr id="4" name="Овал 3"/>
          <p:cNvSpPr/>
          <p:nvPr/>
        </p:nvSpPr>
        <p:spPr>
          <a:xfrm flipH="1">
            <a:off x="5779034" y="1915298"/>
            <a:ext cx="278281" cy="218754"/>
          </a:xfrm>
          <a:prstGeom prst="ellipse">
            <a:avLst/>
          </a:prstGeom>
          <a:solidFill>
            <a:schemeClr val="bg1"/>
          </a:solidFill>
          <a:ln>
            <a:solidFill>
              <a:srgbClr val="4756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198000" rtlCol="0" anchor="t"/>
          <a:lstStyle/>
          <a:p>
            <a:pPr algn="ctr" defTabSz="457200"/>
            <a:r>
              <a:rPr lang="x-none" sz="900" b="1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  <a:endParaRPr lang="ru-RU" sz="900" b="1" dirty="0" smtClean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457200"/>
            <a:endParaRPr lang="x-none" sz="9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6" name="TextBox 125"/>
          <p:cNvSpPr txBox="1"/>
          <p:nvPr/>
        </p:nvSpPr>
        <p:spPr>
          <a:xfrm>
            <a:off x="695326" y="969254"/>
            <a:ext cx="59421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457200"/>
            <a:r>
              <a:rPr lang="ru-RU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x-none" sz="24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7" name="TextBox 126"/>
          <p:cNvSpPr txBox="1"/>
          <p:nvPr/>
        </p:nvSpPr>
        <p:spPr>
          <a:xfrm>
            <a:off x="992432" y="969182"/>
            <a:ext cx="2527748" cy="5078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457200"/>
            <a:r>
              <a:rPr lang="ru-RU" sz="11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ИНВЕСТИЦИОННЫХ </a:t>
            </a:r>
            <a:r>
              <a:rPr lang="ru-RU" sz="11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ПЛОЩАДКИ</a:t>
            </a:r>
          </a:p>
          <a:p>
            <a:pPr defTabSz="457200"/>
            <a:r>
              <a:rPr lang="ru-RU" sz="11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 с инфраструктурой, 1- земельный участок</a:t>
            </a:r>
            <a:endParaRPr lang="x-none" sz="11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Блок-схема: процесс 4"/>
          <p:cNvSpPr/>
          <p:nvPr/>
        </p:nvSpPr>
        <p:spPr>
          <a:xfrm>
            <a:off x="767161" y="1734768"/>
            <a:ext cx="1489145" cy="3085923"/>
          </a:xfrm>
          <a:prstGeom prst="flowChartProcess">
            <a:avLst/>
          </a:prstGeom>
          <a:solidFill>
            <a:schemeClr val="bg1"/>
          </a:solidFill>
          <a:ln>
            <a:solidFill>
              <a:srgbClr val="B1C1E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just" defTabSz="457200"/>
            <a:r>
              <a:rPr lang="ru-RU" sz="900" u="sng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Адрес:</a:t>
            </a:r>
            <a:r>
              <a:rPr lang="ru-RU" sz="9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9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с.Балтай</a:t>
            </a:r>
            <a:r>
              <a:rPr lang="ru-RU" sz="9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9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ул.В.И.Ленина</a:t>
            </a:r>
            <a:r>
              <a:rPr lang="ru-RU" sz="9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д.1,стр.4</a:t>
            </a:r>
          </a:p>
          <a:p>
            <a:pPr algn="just" defTabSz="457200"/>
            <a:r>
              <a:rPr lang="ru-RU" sz="900" u="sng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Кадастровый номер: </a:t>
            </a:r>
            <a:r>
              <a:rPr lang="ru-RU" sz="9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64:07:050101:46</a:t>
            </a:r>
          </a:p>
          <a:p>
            <a:pPr algn="just" defTabSz="457200"/>
            <a:r>
              <a:rPr lang="ru-RU" sz="900" u="sng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Вид права</a:t>
            </a:r>
            <a:r>
              <a:rPr lang="ru-RU" sz="9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частная собственность</a:t>
            </a:r>
          </a:p>
          <a:p>
            <a:pPr algn="just" defTabSz="457200"/>
            <a:r>
              <a:rPr lang="ru-RU" sz="900" u="sng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Площадь:</a:t>
            </a:r>
            <a:r>
              <a:rPr lang="ru-RU" sz="9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9 631 </a:t>
            </a:r>
            <a:r>
              <a:rPr lang="ru-RU" sz="9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кв.м</a:t>
            </a:r>
            <a:r>
              <a:rPr lang="ru-RU" sz="9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 defTabSz="457200"/>
            <a:r>
              <a:rPr lang="ru-RU" sz="900" u="sng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Инфраструктура:</a:t>
            </a:r>
            <a:r>
              <a:rPr lang="ru-RU" sz="9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газ, канализация, электроэнергия, вода, отопление, очистные сооружения, собственная артезианская </a:t>
            </a:r>
            <a:r>
              <a:rPr lang="ru-RU" sz="9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скважина</a:t>
            </a:r>
            <a:endParaRPr lang="ru-RU" sz="90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defTabSz="457200"/>
            <a:r>
              <a:rPr lang="ru-RU" sz="900" u="sng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Предложения по использованию: </a:t>
            </a:r>
            <a:r>
              <a:rPr lang="ru-RU" sz="9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производство безалкогольной (алкогольной) продукции</a:t>
            </a:r>
            <a:endParaRPr lang="ru-RU" sz="9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196937" y="1975297"/>
            <a:ext cx="1749711" cy="2968445"/>
          </a:xfrm>
          <a:prstGeom prst="rect">
            <a:avLst/>
          </a:prstGeom>
          <a:solidFill>
            <a:schemeClr val="bg1"/>
          </a:solidFill>
          <a:ln>
            <a:solidFill>
              <a:srgbClr val="B1C1E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defTabSz="457200"/>
            <a:r>
              <a:rPr lang="ru-RU" sz="900" u="sng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Адрес</a:t>
            </a:r>
            <a:r>
              <a:rPr lang="ru-RU" sz="900" u="sng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ru-RU" sz="900" u="sng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с.Балтай,ул.В.И.Ленина</a:t>
            </a:r>
            <a:endParaRPr lang="ru-RU" sz="900" u="sng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457200"/>
            <a:r>
              <a:rPr lang="ru-RU" sz="900" u="sng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Кадастровый номер: </a:t>
            </a:r>
            <a:r>
              <a:rPr lang="ru-RU" sz="9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64:07:050170:9</a:t>
            </a:r>
          </a:p>
          <a:p>
            <a:pPr defTabSz="457200"/>
            <a:r>
              <a:rPr lang="ru-RU" sz="900" u="sng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Площадь</a:t>
            </a:r>
            <a:r>
              <a:rPr lang="ru-RU" sz="9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335,7 </a:t>
            </a:r>
            <a:r>
              <a:rPr lang="ru-RU" sz="9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кв.м</a:t>
            </a:r>
            <a:r>
              <a:rPr lang="ru-RU" sz="9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defTabSz="457200"/>
            <a:r>
              <a:rPr lang="ru-RU" sz="900" u="sng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Вид права</a:t>
            </a:r>
            <a:r>
              <a:rPr lang="ru-RU" sz="9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муниципальная собственность</a:t>
            </a:r>
            <a:endParaRPr lang="ru-RU" sz="9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457200"/>
            <a:r>
              <a:rPr lang="ru-RU" sz="900" u="sng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Инфраструктура:</a:t>
            </a:r>
            <a:r>
              <a:rPr lang="ru-RU" sz="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9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отсутствует, но есть возможность подключения</a:t>
            </a:r>
          </a:p>
          <a:p>
            <a:pPr defTabSz="457200"/>
            <a:r>
              <a:rPr lang="ru-RU" sz="9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Расстояние до точки подключения: газоснабжение - 0.5 км., электроэнергии-1.5 км., водоснабжения -0.2 км</a:t>
            </a:r>
            <a:r>
              <a:rPr lang="ru-RU" sz="9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90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457200"/>
            <a:r>
              <a:rPr lang="ru-RU" sz="900" u="sng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Предложения по использованию</a:t>
            </a:r>
            <a:r>
              <a:rPr lang="ru-RU" sz="9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размещение объектов бытового обслуживания, а также развлекательного центра для детей</a:t>
            </a:r>
            <a:endParaRPr lang="ru-RU" sz="9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96201" y="1968256"/>
            <a:ext cx="253218" cy="254381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 defTabSz="457200"/>
            <a:r>
              <a:rPr lang="ru-RU" sz="12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ООО «Виктория»</a:t>
            </a:r>
            <a:endParaRPr lang="ru-RU" sz="12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 flipH="1">
            <a:off x="3981750" y="2030430"/>
            <a:ext cx="215185" cy="260132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 defTabSz="457200"/>
            <a:r>
              <a:rPr lang="ru-RU" sz="12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Центр бытового обслуживания</a:t>
            </a:r>
            <a:endParaRPr lang="ru-RU" sz="12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3" name="Picture 5" descr="Picture backgroun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2962" y="4534499"/>
            <a:ext cx="1338771" cy="1008815"/>
          </a:xfrm>
          <a:prstGeom prst="rect">
            <a:avLst/>
          </a:prstGeom>
          <a:noFill/>
        </p:spPr>
      </p:pic>
      <p:pic>
        <p:nvPicPr>
          <p:cNvPr id="2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31760" y="213209"/>
            <a:ext cx="3456384" cy="2253375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963590" y="1139667"/>
            <a:ext cx="196362" cy="244475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2054" name="Picture 1"/>
          <p:cNvPicPr>
            <a:picLocks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4089342" y="989851"/>
            <a:ext cx="1483590" cy="978406"/>
          </a:xfrm>
          <a:prstGeom prst="rect">
            <a:avLst/>
          </a:prstGeom>
        </p:spPr>
      </p:pic>
      <p:sp>
        <p:nvSpPr>
          <p:cNvPr id="2056" name="Текст. поле 2055"/>
          <p:cNvSpPr txBox="1"/>
          <p:nvPr/>
        </p:nvSpPr>
        <p:spPr>
          <a:xfrm>
            <a:off x="6737519" y="29808"/>
            <a:ext cx="6245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ru-RU" b="1" dirty="0" smtClean="0">
                <a:solidFill>
                  <a:prstClr val="black"/>
                </a:solidFill>
              </a:rPr>
              <a:t>   </a:t>
            </a:r>
            <a:r>
              <a:rPr lang="ru-RU" sz="1400" b="1" dirty="0" smtClean="0">
                <a:solidFill>
                  <a:prstClr val="black"/>
                </a:solidFill>
              </a:rPr>
              <a:t>2</a:t>
            </a:r>
            <a:endParaRPr lang="en-US" sz="1400" b="1" dirty="0">
              <a:solidFill>
                <a:prstClr val="black"/>
              </a:solidFill>
            </a:endParaRPr>
          </a:p>
        </p:txBody>
      </p:sp>
      <p:pic>
        <p:nvPicPr>
          <p:cNvPr id="23" name="Picture 2" descr="https://torgi.gov.ru/new/file-store/v1/67249a81d5c52213251351bc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851588" y="2492303"/>
            <a:ext cx="1093637" cy="794335"/>
          </a:xfrm>
          <a:prstGeom prst="rect">
            <a:avLst/>
          </a:prstGeom>
          <a:noFill/>
        </p:spPr>
      </p:pic>
      <p:sp>
        <p:nvSpPr>
          <p:cNvPr id="29" name="Прямоугольник 28"/>
          <p:cNvSpPr/>
          <p:nvPr/>
        </p:nvSpPr>
        <p:spPr>
          <a:xfrm>
            <a:off x="6981062" y="2497821"/>
            <a:ext cx="1286051" cy="3207305"/>
          </a:xfrm>
          <a:prstGeom prst="rect">
            <a:avLst/>
          </a:prstGeom>
          <a:solidFill>
            <a:schemeClr val="bg1"/>
          </a:solidFill>
          <a:ln>
            <a:solidFill>
              <a:srgbClr val="B1C1E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ru-RU" sz="900" u="sng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Адрес</a:t>
            </a:r>
            <a:r>
              <a:rPr lang="ru-RU" sz="900" u="sng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с.Журавлиха,ул.Корлхозная,110</a:t>
            </a:r>
          </a:p>
          <a:p>
            <a:r>
              <a:rPr lang="ru-RU" sz="900" u="sng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Кадастровый номер: </a:t>
            </a:r>
            <a:r>
              <a:rPr lang="ru-RU" sz="9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64:07:020201:138</a:t>
            </a:r>
          </a:p>
          <a:p>
            <a:r>
              <a:rPr lang="ru-RU" sz="900" u="sng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Площадь</a:t>
            </a:r>
            <a:r>
              <a:rPr lang="ru-RU" sz="9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1204,9 </a:t>
            </a:r>
            <a:r>
              <a:rPr lang="ru-RU" sz="9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кв.м</a:t>
            </a:r>
            <a:r>
              <a:rPr lang="ru-RU" sz="9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ru-RU" sz="900" u="sng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Вид права</a:t>
            </a:r>
            <a:r>
              <a:rPr lang="ru-RU" sz="9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муниципальная собственность</a:t>
            </a:r>
            <a:endParaRPr lang="ru-RU" sz="9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900" u="sng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Инфраструктура:</a:t>
            </a:r>
            <a:r>
              <a:rPr lang="ru-RU" sz="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9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газ, канализация, электроэнергия, отопление, вода, канализация, котельные </a:t>
            </a:r>
            <a:r>
              <a:rPr lang="ru-RU" sz="9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установки</a:t>
            </a:r>
            <a:endParaRPr lang="ru-RU" sz="9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900" u="sng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Предложения по использованию</a:t>
            </a:r>
            <a:r>
              <a:rPr lang="ru-RU" sz="9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размещение центра реабилитации для участников СВО и членам их семей</a:t>
            </a:r>
            <a:endParaRPr lang="ru-RU" sz="9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918174" y="1915297"/>
            <a:ext cx="1512442" cy="3238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/>
            <a:r>
              <a:rPr lang="ru-RU" sz="800" b="1" spc="-3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Количество</a:t>
            </a:r>
            <a:r>
              <a:rPr lang="ru-RU" b="1" spc="-3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sz="800" b="1" spc="-3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свободных инвестиционных площадок </a:t>
            </a:r>
            <a:endParaRPr lang="ru-RU" sz="800" b="1" spc="-3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Овал 30"/>
          <p:cNvSpPr/>
          <p:nvPr/>
        </p:nvSpPr>
        <p:spPr>
          <a:xfrm flipH="1">
            <a:off x="5667206" y="2030430"/>
            <a:ext cx="301471" cy="218754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4756A0"/>
            </a:solidFill>
            <a:prstDash val="solid"/>
            <a:miter lim="800000"/>
          </a:ln>
          <a:effectLst/>
        </p:spPr>
        <p:txBody>
          <a:bodyPr lIns="0" tIns="0" rIns="0" bIns="198000" rtlCol="0" anchor="t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900" b="1" i="0" u="none" strike="noStrike" kern="0" cap="none" spc="0" normalizeH="0" baseline="0" noProof="0" smtClean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…</a:t>
            </a:r>
            <a:endParaRPr kumimoji="0" lang="ru-RU" sz="900" b="1" i="0" u="none" strike="noStrike" kern="0" cap="none" spc="0" normalizeH="0" baseline="0" noProof="0" dirty="0" smtClean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900" b="1" i="0" u="none" strike="noStrike" kern="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6228184" y="3363871"/>
            <a:ext cx="693292" cy="234125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sz="1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Здание общеобразовательной школы с.Журавлиха</a:t>
            </a:r>
            <a:endParaRPr lang="ru-RU" sz="1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2483768" y="1695800"/>
            <a:ext cx="1388782" cy="4469734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B1C1E4"/>
            </a:solidFill>
            <a:prstDash val="solid"/>
            <a:miter lim="800000"/>
          </a:ln>
          <a:effectLst/>
        </p:spPr>
        <p:txBody>
          <a:bodyPr rtlCol="0" anchor="t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0" i="0" u="sng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Адрес: </a:t>
            </a:r>
            <a:r>
              <a:rPr kumimoji="0" lang="ru-RU" sz="900" b="0" i="0" u="sng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с.Журавлиха</a:t>
            </a:r>
            <a:r>
              <a:rPr kumimoji="0" lang="ru-RU" sz="900" b="0" i="0" u="sng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Кадастровый квартал: </a:t>
            </a:r>
            <a:r>
              <a:rPr kumimoji="0" lang="ru-RU" sz="9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64:07:020602:У1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0" i="0" u="sng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Площадь</a:t>
            </a:r>
            <a:r>
              <a:rPr kumimoji="0" lang="ru-RU" sz="9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: 27416,67 </a:t>
            </a:r>
            <a:r>
              <a:rPr kumimoji="0" lang="ru-RU" sz="9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кв.м</a:t>
            </a:r>
            <a:r>
              <a:rPr kumimoji="0" lang="ru-RU" sz="9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0" i="0" u="sng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Вид права</a:t>
            </a:r>
            <a:r>
              <a:rPr kumimoji="0" lang="ru-RU" sz="9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: муниципальная собственность</a:t>
            </a:r>
            <a:endParaRPr kumimoji="0" lang="ru-RU" sz="9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0" i="0" u="sng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Инфраструктура:</a:t>
            </a:r>
            <a:r>
              <a:rPr kumimoji="0" lang="ru-RU" sz="9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ru-RU" sz="9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отсутствует, но есть возможность подключения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Газопровод проходит низкого давления.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0" i="0" u="sng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Предложения по использованию</a:t>
            </a:r>
            <a:r>
              <a:rPr kumimoji="0" lang="ru-RU" sz="9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: Р</a:t>
            </a:r>
            <a:r>
              <a:rPr kumimoji="0" lang="ru-RU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азмещение машинно-транспортных и ремонтных станций, ангаров и гаражей для сельскохозяйственной техники, амбаров, водонапорных башен, трансформаторных станций и иного технического оборудования, используемого для ведения сельского хозяйства</a:t>
            </a:r>
            <a:endParaRPr kumimoji="0" lang="ru-RU" sz="9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5" name="Picture 1"/>
          <p:cNvPicPr>
            <a:picLocks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3705328" y="5161983"/>
            <a:ext cx="983218" cy="1003551"/>
          </a:xfrm>
          <a:prstGeom prst="rect">
            <a:avLst/>
          </a:prstGeom>
        </p:spPr>
      </p:pic>
      <p:sp>
        <p:nvSpPr>
          <p:cNvPr id="36" name="Прямоугольник 35"/>
          <p:cNvSpPr/>
          <p:nvPr/>
        </p:nvSpPr>
        <p:spPr>
          <a:xfrm>
            <a:off x="2119146" y="3930666"/>
            <a:ext cx="274319" cy="2241595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DDDDDD">
                <a:shade val="50000"/>
              </a:srgbClr>
            </a:solidFill>
            <a:prstDash val="solid"/>
            <a:miter lim="800000"/>
          </a:ln>
          <a:effectLst/>
        </p:spPr>
        <p:txBody>
          <a:bodyPr vert="vert27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Земельный участок</a:t>
            </a:r>
            <a:endParaRPr kumimoji="0" lang="ru-RU" sz="12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7009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78784" y="550177"/>
            <a:ext cx="845592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457200"/>
            <a:r>
              <a:rPr lang="ru-RU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Меры государственной поддержки</a:t>
            </a:r>
            <a:endParaRPr lang="ru-RU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Номер слайда 50"/>
          <p:cNvSpPr>
            <a:spLocks noGrp="1" noEditPoints="1"/>
          </p:cNvSpPr>
          <p:nvPr>
            <p:ph type="sldNum" sz="quarter" idx="12"/>
          </p:nvPr>
        </p:nvSpPr>
        <p:spPr>
          <a:xfrm>
            <a:off x="8363054" y="6607270"/>
            <a:ext cx="671652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13</a:t>
            </a:fld>
            <a:endParaRPr lang="x-none" sz="8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Скругленный прямоугольник 30"/>
          <p:cNvSpPr/>
          <p:nvPr/>
        </p:nvSpPr>
        <p:spPr>
          <a:xfrm>
            <a:off x="2525307" y="919509"/>
            <a:ext cx="3382323" cy="364537"/>
          </a:xfrm>
          <a:prstGeom prst="roundRect">
            <a:avLst>
              <a:gd name="adj" fmla="val 50000"/>
            </a:avLst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457200"/>
            <a:r>
              <a:rPr lang="ru-RU" sz="9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МЕХАНИЗМ  РАБОТЫ  С ИНВЕСТОРАМИ</a:t>
            </a:r>
            <a:endParaRPr lang="en-US" sz="9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1036508" y="1632101"/>
            <a:ext cx="1366905" cy="375453"/>
          </a:xfrm>
          <a:prstGeom prst="roundRect">
            <a:avLst>
              <a:gd name="adj" fmla="val 50000"/>
            </a:avLst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457200"/>
            <a:r>
              <a:rPr lang="ru-RU" sz="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lang="ru-RU" sz="9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бращение инвестора в администрацию</a:t>
            </a:r>
            <a:endParaRPr lang="en-US" sz="9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Скругленный прямоугольник 38"/>
          <p:cNvSpPr/>
          <p:nvPr/>
        </p:nvSpPr>
        <p:spPr>
          <a:xfrm>
            <a:off x="4686312" y="1537774"/>
            <a:ext cx="2466177" cy="375452"/>
          </a:xfrm>
          <a:prstGeom prst="roundRect">
            <a:avLst>
              <a:gd name="adj" fmla="val 50000"/>
            </a:avLst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457200"/>
            <a:r>
              <a:rPr lang="ru-RU" sz="9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Разбор заявки, встреча с инвестором</a:t>
            </a:r>
            <a:endParaRPr lang="en-US" sz="9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Скругленный прямоугольник 42"/>
          <p:cNvSpPr/>
          <p:nvPr/>
        </p:nvSpPr>
        <p:spPr>
          <a:xfrm>
            <a:off x="4686316" y="2134058"/>
            <a:ext cx="2466174" cy="296509"/>
          </a:xfrm>
          <a:prstGeom prst="roundRect">
            <a:avLst>
              <a:gd name="adj" fmla="val 50000"/>
            </a:avLst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457200"/>
            <a:r>
              <a:rPr lang="ru-RU" sz="9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Подбор площадки, анализ мер поддержки</a:t>
            </a:r>
            <a:endParaRPr lang="en-US" sz="9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Скругленный прямоугольник 48"/>
          <p:cNvSpPr/>
          <p:nvPr/>
        </p:nvSpPr>
        <p:spPr>
          <a:xfrm>
            <a:off x="1036508" y="4155948"/>
            <a:ext cx="1162102" cy="261493"/>
          </a:xfrm>
          <a:prstGeom prst="roundRect">
            <a:avLst>
              <a:gd name="adj" fmla="val 50000"/>
            </a:avLst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457200"/>
            <a:r>
              <a:rPr lang="ru-RU" sz="9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ФЕДЕРАЛЬНЫЕ</a:t>
            </a:r>
            <a:endParaRPr lang="x-none" sz="9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Скругленный прямоугольник 56"/>
          <p:cNvSpPr/>
          <p:nvPr/>
        </p:nvSpPr>
        <p:spPr>
          <a:xfrm>
            <a:off x="4674542" y="3614992"/>
            <a:ext cx="2466176" cy="345978"/>
          </a:xfrm>
          <a:prstGeom prst="roundRect">
            <a:avLst>
              <a:gd name="adj" fmla="val 50000"/>
            </a:avLst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457200"/>
            <a:r>
              <a:rPr lang="ru-RU" sz="9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Сопровождение проекта до завершения </a:t>
            </a:r>
            <a:endParaRPr lang="en-US" sz="9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Скругленный прямоугольник 59"/>
          <p:cNvSpPr/>
          <p:nvPr/>
        </p:nvSpPr>
        <p:spPr>
          <a:xfrm>
            <a:off x="1036508" y="2309531"/>
            <a:ext cx="1366905" cy="551182"/>
          </a:xfrm>
          <a:prstGeom prst="roundRect">
            <a:avLst>
              <a:gd name="adj" fmla="val 50000"/>
            </a:avLst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457200"/>
            <a:r>
              <a:rPr lang="ru-RU" sz="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</a:t>
            </a:r>
            <a:r>
              <a:rPr lang="ru-RU" sz="9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акрепление  ответственного специалиста за проектом</a:t>
            </a:r>
            <a:endParaRPr lang="x-none" sz="9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" name="Скругленный прямоугольник 63"/>
          <p:cNvSpPr/>
          <p:nvPr/>
        </p:nvSpPr>
        <p:spPr>
          <a:xfrm>
            <a:off x="4686316" y="2557846"/>
            <a:ext cx="2466176" cy="903682"/>
          </a:xfrm>
          <a:prstGeom prst="roundRect">
            <a:avLst>
              <a:gd name="adj" fmla="val 50000"/>
            </a:avLst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457200"/>
            <a:r>
              <a:rPr lang="ru-RU" sz="9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Рассмотрение заявки на заседание </a:t>
            </a:r>
            <a:r>
              <a:rPr lang="ru-RU" sz="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Совета </a:t>
            </a:r>
            <a:r>
              <a:rPr lang="ru-RU" sz="9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</a:t>
            </a:r>
            <a:r>
              <a:rPr lang="ru-RU" sz="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улучшению инвестиционного климата,</a:t>
            </a:r>
          </a:p>
          <a:p>
            <a:pPr algn="ctr" defTabSz="457200"/>
            <a:r>
              <a:rPr lang="ru-RU" sz="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поддержке инвестиционных проектов и экспертному отбору стратегических </a:t>
            </a:r>
            <a:r>
              <a:rPr lang="ru-RU" sz="9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проектов, заключение инвестиционного соглашения</a:t>
            </a:r>
            <a:endParaRPr lang="x-none" sz="9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2" name="Прямая со стрелкой 31"/>
          <p:cNvCxnSpPr/>
          <p:nvPr/>
        </p:nvCxnSpPr>
        <p:spPr>
          <a:xfrm>
            <a:off x="2525306" y="1725500"/>
            <a:ext cx="2079663" cy="0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Прямая со стрелкой 66"/>
          <p:cNvCxnSpPr/>
          <p:nvPr/>
        </p:nvCxnSpPr>
        <p:spPr>
          <a:xfrm>
            <a:off x="2525306" y="1819829"/>
            <a:ext cx="2149234" cy="489705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Прямая со стрелкой 54"/>
          <p:cNvCxnSpPr/>
          <p:nvPr/>
        </p:nvCxnSpPr>
        <p:spPr>
          <a:xfrm>
            <a:off x="2403414" y="2742902"/>
            <a:ext cx="2271126" cy="955876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Прямая со стрелкой 75"/>
          <p:cNvCxnSpPr/>
          <p:nvPr/>
        </p:nvCxnSpPr>
        <p:spPr>
          <a:xfrm>
            <a:off x="2403416" y="2585127"/>
            <a:ext cx="2201554" cy="315561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34" name="Прямая соединительная линия 9233"/>
          <p:cNvCxnSpPr/>
          <p:nvPr/>
        </p:nvCxnSpPr>
        <p:spPr>
          <a:xfrm>
            <a:off x="1913208" y="1284046"/>
            <a:ext cx="452979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Прямая соединительная линия 64"/>
          <p:cNvCxnSpPr/>
          <p:nvPr/>
        </p:nvCxnSpPr>
        <p:spPr>
          <a:xfrm>
            <a:off x="1913206" y="1284051"/>
            <a:ext cx="0" cy="332927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Прямая соединительная линия 68"/>
          <p:cNvCxnSpPr/>
          <p:nvPr/>
        </p:nvCxnSpPr>
        <p:spPr>
          <a:xfrm>
            <a:off x="6443003" y="1284046"/>
            <a:ext cx="0" cy="19954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Прямая со стрелкой 80"/>
          <p:cNvCxnSpPr/>
          <p:nvPr/>
        </p:nvCxnSpPr>
        <p:spPr>
          <a:xfrm flipH="1">
            <a:off x="1913207" y="3796444"/>
            <a:ext cx="2691762" cy="0"/>
          </a:xfrm>
          <a:prstGeom prst="straightConnector1">
            <a:avLst/>
          </a:prstGeom>
          <a:ln>
            <a:solidFill>
              <a:schemeClr val="tx2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Прямая со стрелкой 85"/>
          <p:cNvCxnSpPr/>
          <p:nvPr/>
        </p:nvCxnSpPr>
        <p:spPr>
          <a:xfrm>
            <a:off x="1913206" y="2939355"/>
            <a:ext cx="0" cy="848626"/>
          </a:xfrm>
          <a:prstGeom prst="straightConnector1">
            <a:avLst/>
          </a:prstGeom>
          <a:ln>
            <a:solidFill>
              <a:schemeClr val="tx2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49" name="Прямая со стрелкой 9248"/>
          <p:cNvCxnSpPr/>
          <p:nvPr/>
        </p:nvCxnSpPr>
        <p:spPr>
          <a:xfrm>
            <a:off x="1913206" y="2007553"/>
            <a:ext cx="0" cy="274754"/>
          </a:xfrm>
          <a:prstGeom prst="straightConnector1">
            <a:avLst/>
          </a:prstGeom>
          <a:ln>
            <a:solidFill>
              <a:schemeClr val="tx2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4" name="Скругленный прямоугольник 143"/>
          <p:cNvSpPr/>
          <p:nvPr/>
        </p:nvSpPr>
        <p:spPr>
          <a:xfrm>
            <a:off x="4093488" y="4176268"/>
            <a:ext cx="1162102" cy="261493"/>
          </a:xfrm>
          <a:prstGeom prst="roundRect">
            <a:avLst>
              <a:gd name="adj" fmla="val 50000"/>
            </a:avLst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457200"/>
            <a:r>
              <a:rPr lang="ru-RU" sz="9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РЕГИОНАЛЬНЫЕ</a:t>
            </a:r>
            <a:endParaRPr lang="x-none" sz="9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5" name="Скругленный прямоугольник 144"/>
          <p:cNvSpPr/>
          <p:nvPr/>
        </p:nvSpPr>
        <p:spPr>
          <a:xfrm>
            <a:off x="6882222" y="4176267"/>
            <a:ext cx="1362186" cy="215517"/>
          </a:xfrm>
          <a:prstGeom prst="roundRect">
            <a:avLst>
              <a:gd name="adj" fmla="val 50000"/>
            </a:avLst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457200"/>
            <a:r>
              <a:rPr lang="ru-RU" sz="9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МУНИЦИПАЛЬНЫЕ</a:t>
            </a:r>
            <a:endParaRPr lang="x-none" sz="9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266" name="Прямоугольник 9265"/>
          <p:cNvSpPr/>
          <p:nvPr/>
        </p:nvSpPr>
        <p:spPr>
          <a:xfrm>
            <a:off x="578786" y="4417437"/>
            <a:ext cx="2536873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defTabSz="457200">
              <a:buFont typeface="Arial" panose="020B0604020202020204" pitchFamily="34" charset="0"/>
              <a:buChar char="•"/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Поддержка </a:t>
            </a:r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ВЭБ.РФ по линии </a:t>
            </a: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моногородов. </a:t>
            </a:r>
          </a:p>
          <a:p>
            <a:pPr marL="171450" indent="-171450" defTabSz="457200">
              <a:buFont typeface="Arial" panose="020B0604020202020204" pitchFamily="34" charset="0"/>
              <a:buChar char="•"/>
            </a:pPr>
            <a:r>
              <a:rPr lang="ru-RU" sz="1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Софинансирование</a:t>
            </a: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строительства инфраструктуры до 750 млн. руб. Возвратное финансирование под 1% годовых, от 5 млн. руб. до 2 млрд. руб., срок от 7 до 15 лет, не более 80% стоимости </a:t>
            </a: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проекта. 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 defTabSz="457200">
              <a:buFont typeface="Arial" panose="020B0604020202020204" pitchFamily="34" charset="0"/>
              <a:buChar char="•"/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Гранты </a:t>
            </a:r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создание туристической инфраструктуры по линии </a:t>
            </a:r>
            <a:r>
              <a:rPr lang="ru-RU" sz="1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Минэконом</a:t>
            </a:r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РФ.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267" name="Прямоугольник 9266"/>
          <p:cNvSpPr/>
          <p:nvPr/>
        </p:nvSpPr>
        <p:spPr>
          <a:xfrm>
            <a:off x="3017521" y="4545518"/>
            <a:ext cx="2901882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defTabSz="457200">
              <a:buFont typeface="Arial" panose="020B0604020202020204" pitchFamily="34" charset="0"/>
              <a:buChar char="•"/>
            </a:pP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Снижение </a:t>
            </a: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ставки налога на имущество с 2,2% до 0,1</a:t>
            </a: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%.</a:t>
            </a:r>
          </a:p>
          <a:p>
            <a:pPr marL="285750" indent="-285750" defTabSz="457200">
              <a:buFont typeface="Arial" panose="020B0604020202020204" pitchFamily="34" charset="0"/>
              <a:buChar char="•"/>
            </a:pP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Возмещение затрат на инфраструктуры </a:t>
            </a: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СЗПК.</a:t>
            </a:r>
          </a:p>
          <a:p>
            <a:pPr marL="285750" indent="-285750" defTabSz="457200">
              <a:buFont typeface="Arial" panose="020B0604020202020204" pitchFamily="34" charset="0"/>
              <a:buChar char="•"/>
            </a:pP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Понижение </a:t>
            </a: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налоговой ставки при </a:t>
            </a: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УСН. </a:t>
            </a:r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defTabSz="457200">
              <a:buFont typeface="Arial" panose="020B0604020202020204" pitchFamily="34" charset="0"/>
              <a:buChar char="•"/>
            </a:pPr>
            <a:r>
              <a:rPr lang="ru-RU" sz="1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Инвестдоговор</a:t>
            </a: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285750" indent="-285750" defTabSz="457200">
              <a:buFont typeface="Arial" panose="020B0604020202020204" pitchFamily="34" charset="0"/>
              <a:buChar char="•"/>
            </a:pP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Региональный инвестиционный </a:t>
            </a: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стандарт.  </a:t>
            </a:r>
          </a:p>
          <a:p>
            <a:pPr marL="285750" indent="-285750" defTabSz="457200">
              <a:buFont typeface="Arial" panose="020B0604020202020204" pitchFamily="34" charset="0"/>
              <a:buChar char="•"/>
            </a:pP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Предоставление </a:t>
            </a: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ЗУ в аренду без </a:t>
            </a: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торгов.</a:t>
            </a:r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268" name="Прямоугольник 9267"/>
          <p:cNvSpPr/>
          <p:nvPr/>
        </p:nvSpPr>
        <p:spPr>
          <a:xfrm>
            <a:off x="6587741" y="4604514"/>
            <a:ext cx="2040445" cy="1615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defTabSz="457200">
              <a:buFont typeface="Arial" panose="020B0604020202020204" pitchFamily="34" charset="0"/>
              <a:buChar char="•"/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Сокращенные сроки прохождения разрешительных </a:t>
            </a:r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процедур в сфере земельных отношений и </a:t>
            </a: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строительства. 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 defTabSz="457200">
              <a:buFont typeface="Arial" panose="020B0604020202020204" pitchFamily="34" charset="0"/>
              <a:buChar char="•"/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Сопровождение. Консультирование.  </a:t>
            </a:r>
            <a:r>
              <a:rPr lang="ru-RU" sz="110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Информирование.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4526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624185" y="163628"/>
            <a:ext cx="1981536" cy="273844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pPr defTabSz="457200"/>
            <a:r>
              <a:rPr lang="ru-RU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контакты</a:t>
            </a:r>
          </a:p>
        </p:txBody>
      </p:sp>
      <p:sp>
        <p:nvSpPr>
          <p:cNvPr id="19" name="Номер слайда 50"/>
          <p:cNvSpPr>
            <a:spLocks noGrp="1" noEditPoints="1"/>
          </p:cNvSpPr>
          <p:nvPr>
            <p:ph type="sldNum" sz="quarter" idx="12"/>
          </p:nvPr>
        </p:nvSpPr>
        <p:spPr>
          <a:xfrm>
            <a:off x="8363054" y="6607270"/>
            <a:ext cx="671652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14</a:t>
            </a:fld>
            <a:endParaRPr lang="x-none" sz="8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5" name="Скругленный прямоугольник 84"/>
          <p:cNvSpPr/>
          <p:nvPr/>
        </p:nvSpPr>
        <p:spPr>
          <a:xfrm>
            <a:off x="2250351" y="4520618"/>
            <a:ext cx="4036809" cy="1840428"/>
          </a:xfrm>
          <a:prstGeom prst="roundRect">
            <a:avLst>
              <a:gd name="adj" fmla="val 15395"/>
            </a:avLst>
          </a:prstGeom>
          <a:solidFill>
            <a:srgbClr val="B1C1E4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ru-RU" sz="11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 defTabSz="457200"/>
            <a:endParaRPr lang="ru-RU" sz="1100" b="1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457200"/>
            <a:endParaRPr lang="ru-RU" sz="1100" b="1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457200"/>
            <a:r>
              <a:rPr lang="ru-RU" sz="11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КОЗУРМАНОВ</a:t>
            </a:r>
          </a:p>
          <a:p>
            <a:pPr algn="ctr" defTabSz="457200"/>
            <a:r>
              <a:rPr lang="ru-RU" sz="11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Дмитрий Владимирович</a:t>
            </a:r>
          </a:p>
          <a:p>
            <a:pPr algn="ctr" defTabSz="457200"/>
            <a:r>
              <a:rPr lang="ru-RU" sz="1100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Первый заместитель главы</a:t>
            </a:r>
          </a:p>
          <a:p>
            <a:pPr algn="ctr" defTabSz="457200"/>
            <a:r>
              <a:rPr lang="ru-RU" sz="1100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администрации Балтайского муниципального рай</a:t>
            </a:r>
            <a:r>
              <a:rPr lang="ru-RU" sz="1100" b="1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она</a:t>
            </a:r>
          </a:p>
          <a:p>
            <a:pPr algn="ctr" defTabSz="457200"/>
            <a:endParaRPr lang="ru-RU" sz="1100" b="1" i="1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457200"/>
            <a:r>
              <a:rPr lang="ru-RU" sz="1100" b="1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ИНВЕСТИЦИОННЫЙ УПОЛНОМОЧЕННЫЙ</a:t>
            </a:r>
          </a:p>
          <a:p>
            <a:pPr algn="ctr" defTabSz="457200"/>
            <a:endParaRPr lang="ru-RU" sz="1100" b="1" i="1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457200"/>
            <a:r>
              <a:rPr lang="ru-RU" sz="11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412630 Саратовская область</a:t>
            </a:r>
          </a:p>
          <a:p>
            <a:pPr defTabSz="457200"/>
            <a:r>
              <a:rPr lang="ru-RU" sz="11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Балтайский район с.Балтай</a:t>
            </a:r>
          </a:p>
          <a:p>
            <a:pPr defTabSz="457200"/>
            <a:r>
              <a:rPr lang="ru-RU" sz="11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ул.В.И.Ленина, д.78</a:t>
            </a:r>
          </a:p>
          <a:p>
            <a:pPr defTabSz="457200"/>
            <a:endParaRPr lang="ru-RU" sz="1100" b="1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457200"/>
            <a:endParaRPr lang="ru-RU" sz="1100" b="1" i="1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457200"/>
            <a:endParaRPr lang="ru-RU" sz="1100" b="1" dirty="0" smtClean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457200"/>
            <a:endParaRPr lang="ru-RU" sz="1100" b="1" dirty="0" smtClean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6" name="TextBox 85"/>
          <p:cNvSpPr txBox="1"/>
          <p:nvPr/>
        </p:nvSpPr>
        <p:spPr>
          <a:xfrm rot="10800000" flipV="1">
            <a:off x="4269519" y="2379299"/>
            <a:ext cx="2541793" cy="152349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457200"/>
            <a:endParaRPr lang="ru-RU" sz="11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457200"/>
            <a:endParaRPr lang="ru-RU" sz="11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457200"/>
            <a:endParaRPr lang="ru-RU" sz="11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457200"/>
            <a:endParaRPr lang="ru-RU" sz="11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457200"/>
            <a:endParaRPr lang="ru-RU" sz="11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457200"/>
            <a:endParaRPr lang="ru-RU" sz="11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457200"/>
            <a:endParaRPr lang="ru-RU" sz="11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457200"/>
            <a:endParaRPr lang="ru-RU" sz="11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457200"/>
            <a:endParaRPr lang="x-none" sz="11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9" name="TextBox 88"/>
          <p:cNvSpPr txBox="1"/>
          <p:nvPr/>
        </p:nvSpPr>
        <p:spPr>
          <a:xfrm rot="10800000" flipV="1">
            <a:off x="4572001" y="3126504"/>
            <a:ext cx="1166670" cy="1615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457200"/>
            <a:endParaRPr lang="x-none" sz="105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0" name="TextBox 89"/>
          <p:cNvSpPr txBox="1"/>
          <p:nvPr/>
        </p:nvSpPr>
        <p:spPr>
          <a:xfrm>
            <a:off x="7262939" y="2978735"/>
            <a:ext cx="1327734" cy="1615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 defTabSz="457200"/>
            <a:r>
              <a:rPr lang="ru-RU" sz="105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endParaRPr lang="x-none" sz="105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1" name="TextBox 90"/>
          <p:cNvSpPr txBox="1"/>
          <p:nvPr/>
        </p:nvSpPr>
        <p:spPr>
          <a:xfrm>
            <a:off x="7455790" y="3428472"/>
            <a:ext cx="1782306" cy="1615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457200"/>
            <a:endParaRPr lang="x-none" sz="105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2" name="Скругленный прямоугольник 91"/>
          <p:cNvSpPr/>
          <p:nvPr/>
        </p:nvSpPr>
        <p:spPr>
          <a:xfrm>
            <a:off x="376984" y="960182"/>
            <a:ext cx="3358019" cy="1194572"/>
          </a:xfrm>
          <a:prstGeom prst="roundRect">
            <a:avLst>
              <a:gd name="adj" fmla="val 17397"/>
            </a:avLst>
          </a:prstGeom>
          <a:solidFill>
            <a:srgbClr val="B1C1E4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x-none" b="1" dirty="0">
              <a:solidFill>
                <a:prstClr val="black"/>
              </a:solidFill>
            </a:endParaRPr>
          </a:p>
        </p:txBody>
      </p:sp>
      <p:sp>
        <p:nvSpPr>
          <p:cNvPr id="93" name="TextBox 92"/>
          <p:cNvSpPr txBox="1"/>
          <p:nvPr/>
        </p:nvSpPr>
        <p:spPr>
          <a:xfrm>
            <a:off x="492627" y="1005413"/>
            <a:ext cx="3139163" cy="5078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457200"/>
            <a:r>
              <a:rPr lang="ru-RU" sz="11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МИНИСТЕРСТВО  ИНВЕСТИЦИОННОЙ ПОЛИТИКИ  САРАТОВСКОЙ  ОБЛАСТИ</a:t>
            </a:r>
            <a:endParaRPr lang="en-US" sz="1100" b="1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457200"/>
            <a:r>
              <a:rPr lang="ru-RU" sz="1100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Министр Марченко Александр Олегович</a:t>
            </a:r>
            <a:endParaRPr lang="en-US" sz="1100" i="1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4" name="Скругленный прямоугольник 93"/>
          <p:cNvSpPr/>
          <p:nvPr/>
        </p:nvSpPr>
        <p:spPr>
          <a:xfrm>
            <a:off x="5287707" y="1074707"/>
            <a:ext cx="3567738" cy="1176587"/>
          </a:xfrm>
          <a:prstGeom prst="roundRect">
            <a:avLst>
              <a:gd name="adj" fmla="val 17397"/>
            </a:avLst>
          </a:prstGeom>
          <a:solidFill>
            <a:srgbClr val="B1C1E4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x-none">
              <a:solidFill>
                <a:prstClr val="white"/>
              </a:solidFill>
            </a:endParaRPr>
          </a:p>
        </p:txBody>
      </p:sp>
      <p:sp>
        <p:nvSpPr>
          <p:cNvPr id="95" name="Скругленный прямоугольник 94"/>
          <p:cNvSpPr/>
          <p:nvPr/>
        </p:nvSpPr>
        <p:spPr>
          <a:xfrm>
            <a:off x="395946" y="2251294"/>
            <a:ext cx="3339057" cy="1643035"/>
          </a:xfrm>
          <a:prstGeom prst="roundRect">
            <a:avLst>
              <a:gd name="adj" fmla="val 17397"/>
            </a:avLst>
          </a:prstGeom>
          <a:solidFill>
            <a:srgbClr val="B1C1E4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x-none">
              <a:solidFill>
                <a:prstClr val="white"/>
              </a:solidFill>
            </a:endParaRPr>
          </a:p>
        </p:txBody>
      </p:sp>
      <p:pic>
        <p:nvPicPr>
          <p:cNvPr id="97" name="Рисунок 96" descr="Телефонная трубка со сплошной заливкой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117972" y="1648916"/>
            <a:ext cx="210129" cy="180000"/>
          </a:xfrm>
          <a:prstGeom prst="rect">
            <a:avLst/>
          </a:prstGeom>
        </p:spPr>
      </p:pic>
      <p:sp>
        <p:nvSpPr>
          <p:cNvPr id="99" name="TextBox 98"/>
          <p:cNvSpPr txBox="1"/>
          <p:nvPr/>
        </p:nvSpPr>
        <p:spPr>
          <a:xfrm>
            <a:off x="771081" y="1476839"/>
            <a:ext cx="1671535" cy="6463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457200"/>
            <a:endParaRPr lang="ru-RU" sz="1050" b="1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457200"/>
            <a:r>
              <a:rPr lang="ru-RU" sz="105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410012 </a:t>
            </a:r>
            <a:r>
              <a:rPr lang="ru-RU" sz="105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Саратовская </a:t>
            </a:r>
            <a:r>
              <a:rPr lang="ru-RU" sz="105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область </a:t>
            </a:r>
            <a:r>
              <a:rPr lang="ru-RU" sz="105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 </a:t>
            </a:r>
            <a:r>
              <a:rPr lang="ru-RU" sz="105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Саратов </a:t>
            </a:r>
            <a:r>
              <a:rPr lang="ru-RU" sz="105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ул.Московская</a:t>
            </a:r>
            <a:r>
              <a:rPr lang="ru-RU" sz="105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sz="105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д. 72</a:t>
            </a:r>
            <a:endParaRPr lang="x-none" sz="105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TextBox 99"/>
          <p:cNvSpPr txBox="1"/>
          <p:nvPr/>
        </p:nvSpPr>
        <p:spPr>
          <a:xfrm>
            <a:off x="2355415" y="1487453"/>
            <a:ext cx="1116227" cy="48474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457200"/>
            <a:endParaRPr lang="ru-RU" sz="105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457200"/>
            <a:r>
              <a:rPr lang="ru-RU" sz="105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ru-RU" sz="105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7(8452) 69-52-62</a:t>
            </a:r>
            <a:endParaRPr lang="x-none" sz="105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1" name="TextBox 100"/>
          <p:cNvSpPr txBox="1"/>
          <p:nvPr/>
        </p:nvSpPr>
        <p:spPr>
          <a:xfrm>
            <a:off x="2145287" y="1874407"/>
            <a:ext cx="1589717" cy="3231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457200"/>
            <a:r>
              <a:rPr lang="en-US" sz="105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mininvest@saratov</a:t>
            </a:r>
            <a:r>
              <a:rPr lang="ru-RU" sz="105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105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gov</a:t>
            </a:r>
            <a:r>
              <a:rPr lang="ru-RU" sz="105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105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</a:t>
            </a:r>
            <a:endParaRPr lang="x-none" sz="105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6" name="TextBox 105"/>
          <p:cNvSpPr txBox="1"/>
          <p:nvPr/>
        </p:nvSpPr>
        <p:spPr>
          <a:xfrm>
            <a:off x="492627" y="2368236"/>
            <a:ext cx="3139163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457200"/>
            <a:r>
              <a:rPr lang="ru-RU" sz="11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БЕНЬКОВИЧ </a:t>
            </a:r>
          </a:p>
          <a:p>
            <a:pPr algn="ctr" defTabSz="457200"/>
            <a:r>
              <a:rPr lang="ru-RU" sz="11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Евгений Сергеевич</a:t>
            </a:r>
          </a:p>
          <a:p>
            <a:pPr defTabSz="457200"/>
            <a:r>
              <a:rPr lang="ru-RU" sz="11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ru-RU" sz="1100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Глава Балтайского муниципального района</a:t>
            </a:r>
          </a:p>
          <a:p>
            <a:pPr defTabSz="457200"/>
            <a:endParaRPr lang="ru-RU" sz="1100" b="1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7" name="TextBox 106"/>
          <p:cNvSpPr txBox="1"/>
          <p:nvPr/>
        </p:nvSpPr>
        <p:spPr>
          <a:xfrm>
            <a:off x="4061065" y="1102889"/>
            <a:ext cx="5039408" cy="5078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457200"/>
            <a:r>
              <a:rPr lang="ru-RU" sz="11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ЦЕНТР ПОДДЕРЖКИ ПРЕДПРИНИМАТЕЛЬСТВА</a:t>
            </a:r>
          </a:p>
          <a:p>
            <a:pPr defTabSz="457200"/>
            <a:r>
              <a:rPr lang="ru-RU" sz="11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         САРАТОВСКОЙ ОБЛАСТИ</a:t>
            </a:r>
          </a:p>
          <a:p>
            <a:pPr defTabSz="457200"/>
            <a:r>
              <a:rPr lang="ru-RU" sz="1100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    руководитель Земсков Борис</a:t>
            </a:r>
          </a:p>
        </p:txBody>
      </p:sp>
      <p:sp>
        <p:nvSpPr>
          <p:cNvPr id="108" name="TextBox 107"/>
          <p:cNvSpPr txBox="1"/>
          <p:nvPr/>
        </p:nvSpPr>
        <p:spPr>
          <a:xfrm>
            <a:off x="3447795" y="3343207"/>
            <a:ext cx="3762402" cy="1615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457200"/>
            <a:endParaRPr lang="x-none" sz="105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1" name="Рисунок 110" descr="Маркер со сплошной заливкой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58031" y="3106255"/>
            <a:ext cx="166154" cy="180000"/>
          </a:xfrm>
          <a:prstGeom prst="rect">
            <a:avLst/>
          </a:prstGeom>
        </p:spPr>
      </p:pic>
      <p:pic>
        <p:nvPicPr>
          <p:cNvPr id="112" name="Рисунок 111" descr="Телефонная трубка со сплошной заливкой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477243" y="3072809"/>
            <a:ext cx="166154" cy="180000"/>
          </a:xfrm>
          <a:prstGeom prst="rect">
            <a:avLst/>
          </a:prstGeom>
        </p:spPr>
      </p:pic>
      <p:sp>
        <p:nvSpPr>
          <p:cNvPr id="114" name="TextBox 113"/>
          <p:cNvSpPr txBox="1"/>
          <p:nvPr/>
        </p:nvSpPr>
        <p:spPr>
          <a:xfrm>
            <a:off x="658782" y="2701325"/>
            <a:ext cx="2080585" cy="80791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457200"/>
            <a:endParaRPr lang="ru-RU" sz="1050" b="1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457200"/>
            <a:endParaRPr lang="ru-RU" sz="1050" b="1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457200"/>
            <a:r>
              <a:rPr lang="ru-RU" sz="105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412630 Саратовская область </a:t>
            </a:r>
            <a:r>
              <a:rPr lang="ru-RU" sz="105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Балтайский</a:t>
            </a:r>
            <a:r>
              <a:rPr lang="ru-RU" sz="105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район с. Балтай ул.В.И.Ленина,д.78</a:t>
            </a:r>
            <a:endParaRPr lang="x-none" sz="105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5" name="TextBox 114"/>
          <p:cNvSpPr txBox="1"/>
          <p:nvPr/>
        </p:nvSpPr>
        <p:spPr>
          <a:xfrm>
            <a:off x="2560321" y="2923717"/>
            <a:ext cx="1327733" cy="48474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457200"/>
            <a:endParaRPr lang="ru-RU" sz="1050" b="1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457200"/>
            <a:endParaRPr lang="ru-RU" sz="1050" b="1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457200"/>
            <a:r>
              <a:rPr lang="ru-RU" sz="105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+7(84592) 2-22-58</a:t>
            </a:r>
            <a:endParaRPr lang="x-none" sz="105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6" name="TextBox 115"/>
          <p:cNvSpPr txBox="1"/>
          <p:nvPr/>
        </p:nvSpPr>
        <p:spPr>
          <a:xfrm>
            <a:off x="1288001" y="3185281"/>
            <a:ext cx="3357238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457200"/>
            <a:endParaRPr lang="ru-RU" sz="105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457200"/>
            <a:endParaRPr lang="ru-RU" sz="105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457200"/>
            <a:endParaRPr lang="ru-RU" sz="105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457200"/>
            <a:r>
              <a:rPr lang="en-US" sz="1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orgotdelbmr@yandex.ru</a:t>
            </a:r>
            <a:endParaRPr lang="ru-RU" sz="12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457200"/>
            <a:endParaRPr lang="ru-RU" sz="105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0" name="TextBox 119"/>
          <p:cNvSpPr txBox="1"/>
          <p:nvPr/>
        </p:nvSpPr>
        <p:spPr>
          <a:xfrm>
            <a:off x="5328996" y="1566168"/>
            <a:ext cx="1825504" cy="6463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457200"/>
            <a:endParaRPr lang="ru-RU" sz="105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457200"/>
            <a:r>
              <a:rPr lang="ru-RU" sz="105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410012, г. Саратов, </a:t>
            </a:r>
          </a:p>
          <a:p>
            <a:pPr defTabSz="457200"/>
            <a:r>
              <a:rPr lang="ru-RU" sz="105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ул. Б. Казачья, д. </a:t>
            </a:r>
            <a:r>
              <a:rPr lang="ru-RU" sz="105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49/65</a:t>
            </a:r>
            <a:r>
              <a:rPr lang="ru-RU" sz="105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pPr defTabSz="457200"/>
            <a:r>
              <a:rPr lang="ru-RU" sz="105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5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оф. </a:t>
            </a:r>
            <a:r>
              <a:rPr lang="ru-RU" sz="105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5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404</a:t>
            </a:r>
            <a:endParaRPr lang="x-none" sz="105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1" name="TextBox 120"/>
          <p:cNvSpPr txBox="1"/>
          <p:nvPr/>
        </p:nvSpPr>
        <p:spPr>
          <a:xfrm>
            <a:off x="6871207" y="1501741"/>
            <a:ext cx="1984237" cy="3231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457200"/>
            <a:endParaRPr lang="ru-RU" sz="105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457200"/>
            <a:r>
              <a:rPr lang="ru-RU" sz="105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</a:t>
            </a:r>
            <a:r>
              <a:rPr lang="ru-RU" sz="105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ru-RU" sz="105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(8452) 32-45-24</a:t>
            </a:r>
            <a:endParaRPr lang="x-none" sz="105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2" name="TextBox 121"/>
          <p:cNvSpPr txBox="1"/>
          <p:nvPr/>
        </p:nvSpPr>
        <p:spPr>
          <a:xfrm>
            <a:off x="7455790" y="1889333"/>
            <a:ext cx="1559730" cy="1615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457200"/>
            <a:r>
              <a:rPr lang="en-US" sz="105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info@cpprf.ru</a:t>
            </a:r>
            <a:endParaRPr lang="x-none" sz="105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364791" y="3047537"/>
            <a:ext cx="168827" cy="182896"/>
          </a:xfrm>
          <a:prstGeom prst="rect">
            <a:avLst/>
          </a:prstGeom>
        </p:spPr>
      </p:pic>
      <p:pic>
        <p:nvPicPr>
          <p:cNvPr id="41" name="Рисунок 40" descr="Конверт со сплошной заливкой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7154501" y="1879872"/>
            <a:ext cx="216877" cy="234950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455790" y="1648916"/>
            <a:ext cx="168827" cy="182896"/>
          </a:xfrm>
          <a:prstGeom prst="rect">
            <a:avLst/>
          </a:prstGeom>
        </p:spPr>
      </p:pic>
      <p:pic>
        <p:nvPicPr>
          <p:cNvPr id="47" name="Рисунок 46" descr="Маркер со сплошной заливкой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541108" y="1694406"/>
            <a:ext cx="166154" cy="180000"/>
          </a:xfrm>
          <a:prstGeom prst="rect">
            <a:avLst/>
          </a:prstGeom>
        </p:spPr>
      </p:pic>
      <p:pic>
        <p:nvPicPr>
          <p:cNvPr id="48" name="Рисунок 47" descr="Конверт со сплошной заливкой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071125" y="3659376"/>
            <a:ext cx="216877" cy="234950"/>
          </a:xfrm>
          <a:prstGeom prst="rect">
            <a:avLst/>
          </a:prstGeom>
        </p:spPr>
      </p:pic>
      <p:pic>
        <p:nvPicPr>
          <p:cNvPr id="1028" name="Picture 4" descr="https://sun9-35.userapi.com/s/v1/ig2/Q6Duvp8f0rvdR9qkX1XimGIrJLorVJj-Wt16JT2xFyFIhSBQxJECn5CO0wJ6OakE1b2d5xSF9twDU6QEU1chWR9d.jpg?quality=95&amp;as=32x38,48x56,72x85,108x127,160x188,240x282,360x424,480x565,540x635,640x753,720x847,816x960&amp;from=bu&amp;u=EehYNsDO4ABvJeyrfPu_v6n8JfaJ-XbquOfCGL1z7P4&amp;cs=686x807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51520" y="3868870"/>
            <a:ext cx="1515924" cy="1504346"/>
          </a:xfrm>
          <a:prstGeom prst="rect">
            <a:avLst/>
          </a:prstGeom>
          <a:noFill/>
        </p:spPr>
      </p:pic>
      <p:pic>
        <p:nvPicPr>
          <p:cNvPr id="1026" name="Picture 2" descr="C:\Users\Татьяна\Downloads\IMG-20250702-WA0002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210559" y="5270398"/>
            <a:ext cx="1245233" cy="1231992"/>
          </a:xfrm>
          <a:prstGeom prst="rect">
            <a:avLst/>
          </a:prstGeom>
          <a:noFill/>
        </p:spPr>
      </p:pic>
      <p:pic>
        <p:nvPicPr>
          <p:cNvPr id="1029" name="Рисунок 110" descr="Маркер со сплошной заливкой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250350" y="5446678"/>
            <a:ext cx="166154" cy="180000"/>
          </a:xfrm>
          <a:prstGeom prst="rect">
            <a:avLst/>
          </a:prstGeom>
        </p:spPr>
      </p:pic>
      <p:pic>
        <p:nvPicPr>
          <p:cNvPr id="1030" name="Рисунок 111" descr="Телефонная трубка со сплошной заливкой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452431" y="5669148"/>
            <a:ext cx="166153" cy="174776"/>
          </a:xfrm>
          <a:prstGeom prst="rect">
            <a:avLst/>
          </a:prstGeom>
        </p:spPr>
      </p:pic>
      <p:sp>
        <p:nvSpPr>
          <p:cNvPr id="1031" name="Текст. поле 1030"/>
          <p:cNvSpPr txBox="1"/>
          <p:nvPr/>
        </p:nvSpPr>
        <p:spPr>
          <a:xfrm>
            <a:off x="4572000" y="5626678"/>
            <a:ext cx="1264460" cy="2597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ru-RU" sz="1100" b="1">
                <a:solidFill>
                  <a:prstClr val="black"/>
                </a:solidFill>
              </a:rPr>
              <a:t>+7(84592)2-22-58</a:t>
            </a:r>
            <a:endParaRPr lang="en-US" sz="1100" b="1">
              <a:solidFill>
                <a:prstClr val="black"/>
              </a:solidFill>
            </a:endParaRPr>
          </a:p>
        </p:txBody>
      </p:sp>
      <p:pic>
        <p:nvPicPr>
          <p:cNvPr id="1032" name="Рисунок 47" descr="Конверт со сплошной заливкой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4235552" y="6007724"/>
            <a:ext cx="216877" cy="234950"/>
          </a:xfrm>
          <a:prstGeom prst="rect">
            <a:avLst/>
          </a:prstGeom>
        </p:spPr>
      </p:pic>
      <p:sp>
        <p:nvSpPr>
          <p:cNvPr id="1035" name="Текст. поле 1034"/>
          <p:cNvSpPr txBox="1"/>
          <p:nvPr/>
        </p:nvSpPr>
        <p:spPr>
          <a:xfrm>
            <a:off x="4478553" y="6014217"/>
            <a:ext cx="17634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1200" b="1">
                <a:solidFill>
                  <a:prstClr val="black"/>
                </a:solidFill>
              </a:rPr>
              <a:t>orgotdelbmr@yandex.ru</a:t>
            </a:r>
          </a:p>
        </p:txBody>
      </p:sp>
      <p:pic>
        <p:nvPicPr>
          <p:cNvPr id="1036" name="Рисунок 46" descr="Маркер со сплошной заливкой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flipH="1">
            <a:off x="5328996" y="1712567"/>
            <a:ext cx="173010" cy="185663"/>
          </a:xfrm>
          <a:prstGeom prst="rect">
            <a:avLst/>
          </a:prstGeom>
        </p:spPr>
      </p:pic>
      <p:sp>
        <p:nvSpPr>
          <p:cNvPr id="1042" name="Скругленный прямоугольник 84"/>
          <p:cNvSpPr/>
          <p:nvPr/>
        </p:nvSpPr>
        <p:spPr>
          <a:xfrm>
            <a:off x="4061065" y="2427143"/>
            <a:ext cx="3394727" cy="1471337"/>
          </a:xfrm>
          <a:prstGeom prst="roundRect">
            <a:avLst>
              <a:gd name="adj" fmla="val 15395"/>
            </a:avLst>
          </a:prstGeom>
          <a:solidFill>
            <a:srgbClr val="B1C1E4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ru-RU" sz="11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 defTabSz="457200"/>
            <a:r>
              <a:rPr lang="ru-RU" sz="11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АО "КОРПОРАЦИЯ САРАТОВСКОЙ ОБЛАСТИ"</a:t>
            </a:r>
          </a:p>
          <a:p>
            <a:pPr algn="ctr" defTabSz="457200"/>
            <a:r>
              <a:rPr lang="ru-RU" sz="1100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директор Храпугин Александр Владимирович</a:t>
            </a:r>
            <a:endParaRPr lang="ru-RU" sz="1100" b="1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457200"/>
            <a:endParaRPr lang="ru-RU" sz="1100" b="1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457200"/>
            <a:r>
              <a:rPr lang="ru-RU" sz="11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412630 Саратовская область</a:t>
            </a:r>
          </a:p>
          <a:p>
            <a:pPr defTabSz="457200"/>
            <a:r>
              <a:rPr lang="ru-RU" sz="11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г.Саратов ул.Рабочая,145 А, 9 этаж</a:t>
            </a:r>
          </a:p>
          <a:p>
            <a:pPr defTabSz="457200"/>
            <a:endParaRPr lang="ru-RU" sz="1100" b="1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457200"/>
            <a:endParaRPr lang="ru-RU" sz="1100" b="1" i="1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457200"/>
            <a:endParaRPr lang="ru-RU" sz="1100" b="1" dirty="0" smtClean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457200"/>
            <a:endParaRPr lang="ru-RU" sz="1100" b="1" dirty="0" smtClean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43" name="Рисунок 46" descr="Маркер со сплошной заливкой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flipH="1">
            <a:off x="4061064" y="3062785"/>
            <a:ext cx="140676" cy="152400"/>
          </a:xfrm>
          <a:prstGeom prst="rect">
            <a:avLst/>
          </a:prstGeom>
        </p:spPr>
      </p:pic>
      <p:pic>
        <p:nvPicPr>
          <p:cNvPr id="1044" name="Рисунок 96" descr="Телефонная трубка со сплошной заливкой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242300" y="3428472"/>
            <a:ext cx="210129" cy="180000"/>
          </a:xfrm>
          <a:prstGeom prst="rect">
            <a:avLst/>
          </a:prstGeom>
        </p:spPr>
      </p:pic>
      <p:sp>
        <p:nvSpPr>
          <p:cNvPr id="1045" name="Текст. поле 1044"/>
          <p:cNvSpPr txBox="1"/>
          <p:nvPr/>
        </p:nvSpPr>
        <p:spPr>
          <a:xfrm flipH="1">
            <a:off x="4452431" y="3215185"/>
            <a:ext cx="1286240" cy="4273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endParaRPr lang="ru-RU" sz="1100" b="1">
              <a:solidFill>
                <a:prstClr val="black"/>
              </a:solidFill>
            </a:endParaRPr>
          </a:p>
          <a:p>
            <a:pPr defTabSz="457200"/>
            <a:r>
              <a:rPr lang="ru-RU" sz="1100" b="1">
                <a:solidFill>
                  <a:prstClr val="black"/>
                </a:solidFill>
              </a:rPr>
              <a:t>+7(8452)79-69-96</a:t>
            </a:r>
            <a:endParaRPr lang="en-US" sz="1100" b="1">
              <a:solidFill>
                <a:prstClr val="black"/>
              </a:solidFill>
            </a:endParaRPr>
          </a:p>
        </p:txBody>
      </p:sp>
      <p:pic>
        <p:nvPicPr>
          <p:cNvPr id="1046" name="Рисунок 40" descr="Конверт со сплошной заливкой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flipV="1">
            <a:off x="5836462" y="3480780"/>
            <a:ext cx="211419" cy="229865"/>
          </a:xfrm>
          <a:prstGeom prst="rect">
            <a:avLst/>
          </a:prstGeom>
        </p:spPr>
      </p:pic>
      <p:sp>
        <p:nvSpPr>
          <p:cNvPr id="1047" name="Текст. поле 1046"/>
          <p:cNvSpPr txBox="1"/>
          <p:nvPr/>
        </p:nvSpPr>
        <p:spPr>
          <a:xfrm>
            <a:off x="5588870" y="3455931"/>
            <a:ext cx="17377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ru-RU" sz="1200" b="1">
                <a:solidFill>
                  <a:prstClr val="black"/>
                </a:solidFill>
              </a:rPr>
              <a:t>               </a:t>
            </a:r>
            <a:r>
              <a:rPr lang="en-US" sz="1200" b="1">
                <a:solidFill>
                  <a:prstClr val="black"/>
                </a:solidFill>
              </a:rPr>
              <a:t>aokrso@mail.ru</a:t>
            </a:r>
          </a:p>
        </p:txBody>
      </p:sp>
      <p:pic>
        <p:nvPicPr>
          <p:cNvPr id="1049" name="Изображение 1048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7226916" y="3072811"/>
            <a:ext cx="1501157" cy="1460542"/>
          </a:xfrm>
          <a:prstGeom prst="rect">
            <a:avLst/>
          </a:prstGeom>
        </p:spPr>
      </p:pic>
      <p:pic>
        <p:nvPicPr>
          <p:cNvPr id="1050" name="Изображение 1049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3310631" y="278958"/>
            <a:ext cx="1500865" cy="1362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8828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972616" y="260648"/>
            <a:ext cx="6157900" cy="490066"/>
          </a:xfrm>
        </p:spPr>
        <p:txBody>
          <a:bodyPr>
            <a:noAutofit/>
          </a:bodyPr>
          <a:lstStyle/>
          <a:p>
            <a:pPr algn="ctr"/>
            <a:r>
              <a:rPr lang="ru-RU" altLang="ru-RU" sz="1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Обращение </a:t>
            </a:r>
            <a:r>
              <a:rPr lang="ru-RU" altLang="ru-RU" sz="1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главы района</a:t>
            </a:r>
            <a:endParaRPr lang="ru-RU" sz="18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4" descr="https://sun9-35.userapi.com/s/v1/ig2/Q6Duvp8f0rvdR9qkX1XimGIrJLorVJj-Wt16JT2xFyFIhSBQxJECn5CO0wJ6OakE1b2d5xSF9twDU6QEU1chWR9d.jpg?quality=95&amp;as=32x38,48x56,72x85,108x127,160x188,240x282,360x424,480x565,540x635,640x753,720x847,816x960&amp;from=bu&amp;u=EehYNsDO4ABvJeyrfPu_v6n8JfaJ-XbquOfCGL1z7P4&amp;cs=686x80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1072" y="1196752"/>
            <a:ext cx="3988656" cy="4705736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4956904" y="1196752"/>
            <a:ext cx="3744416" cy="47057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4409728" y="1164640"/>
            <a:ext cx="4410744" cy="489364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  <a:tabLst>
                <a:tab pos="342900" algn="l"/>
              </a:tabLst>
            </a:pPr>
            <a:endParaRPr lang="ru-RU" sz="1200" b="1" i="1" dirty="0">
              <a:latin typeface="Times New Roman"/>
              <a:ea typeface="Times New Roman"/>
            </a:endParaRPr>
          </a:p>
          <a:p>
            <a:pPr algn="ctr">
              <a:spcAft>
                <a:spcPts val="0"/>
              </a:spcAft>
              <a:tabLst>
                <a:tab pos="342900" algn="l"/>
              </a:tabLst>
            </a:pPr>
            <a:r>
              <a:rPr lang="ru-RU" sz="1200" b="1" i="1" dirty="0" smtClean="0">
                <a:latin typeface="Times New Roman"/>
                <a:ea typeface="Times New Roman"/>
              </a:rPr>
              <a:t>Уважаемые </a:t>
            </a:r>
            <a:r>
              <a:rPr lang="ru-RU" sz="1200" b="1" i="1" dirty="0">
                <a:latin typeface="Times New Roman"/>
                <a:ea typeface="Times New Roman"/>
              </a:rPr>
              <a:t>инвесторы и партнеры!</a:t>
            </a:r>
            <a:endParaRPr lang="ru-RU" sz="1200" b="1" dirty="0">
              <a:latin typeface="Times New Roman"/>
              <a:ea typeface="Times New Roman"/>
            </a:endParaRPr>
          </a:p>
          <a:p>
            <a:pPr algn="ctr">
              <a:spcAft>
                <a:spcPts val="0"/>
              </a:spcAft>
              <a:tabLst>
                <a:tab pos="342900" algn="l"/>
              </a:tabLst>
            </a:pPr>
            <a:r>
              <a:rPr lang="ru-RU" sz="1200" i="1" dirty="0">
                <a:latin typeface="Times New Roman"/>
                <a:ea typeface="Times New Roman"/>
              </a:rPr>
              <a:t>Каждый район нашей области обладает рядом конкурентных преимуществ, которые </a:t>
            </a:r>
            <a:r>
              <a:rPr lang="ru-RU" sz="1200" i="1" dirty="0" smtClean="0">
                <a:latin typeface="Times New Roman"/>
                <a:ea typeface="Times New Roman"/>
              </a:rPr>
              <a:t>создают предпосылки</a:t>
            </a:r>
            <a:endParaRPr lang="ru-RU" sz="1200" i="1" dirty="0">
              <a:latin typeface="Times New Roman"/>
              <a:ea typeface="Times New Roman"/>
            </a:endParaRPr>
          </a:p>
          <a:p>
            <a:pPr algn="ctr">
              <a:spcAft>
                <a:spcPts val="0"/>
              </a:spcAft>
              <a:tabLst>
                <a:tab pos="342900" algn="l"/>
              </a:tabLst>
            </a:pPr>
            <a:r>
              <a:rPr lang="ru-RU" sz="1200" i="1" dirty="0" smtClean="0">
                <a:latin typeface="Times New Roman"/>
                <a:ea typeface="Times New Roman"/>
              </a:rPr>
              <a:t>для благоприятного ведения бизнеса, развития района. </a:t>
            </a:r>
          </a:p>
          <a:p>
            <a:pPr algn="ctr">
              <a:spcAft>
                <a:spcPts val="0"/>
              </a:spcAft>
              <a:tabLst>
                <a:tab pos="342900" algn="l"/>
              </a:tabLst>
            </a:pPr>
            <a:r>
              <a:rPr lang="ru-RU" sz="1200" i="1" dirty="0" smtClean="0">
                <a:latin typeface="Times New Roman"/>
                <a:ea typeface="Times New Roman"/>
              </a:rPr>
              <a:t>Удачное </a:t>
            </a:r>
            <a:r>
              <a:rPr lang="ru-RU" sz="1200" i="1" dirty="0">
                <a:latin typeface="Times New Roman"/>
                <a:ea typeface="Times New Roman"/>
              </a:rPr>
              <a:t>географическое расположение нашего района, производственные мощности, развитая транспортная и социально-экономическая инфраструктура, уникальный природный комплекс </a:t>
            </a:r>
            <a:r>
              <a:rPr lang="ru-RU" sz="1200" i="1" dirty="0" smtClean="0">
                <a:latin typeface="Times New Roman"/>
                <a:ea typeface="Times New Roman"/>
              </a:rPr>
              <a:t>делают </a:t>
            </a:r>
            <a:r>
              <a:rPr lang="ru-RU" sz="1200" i="1" dirty="0">
                <a:latin typeface="Times New Roman"/>
                <a:ea typeface="Times New Roman"/>
              </a:rPr>
              <a:t>его </a:t>
            </a:r>
            <a:r>
              <a:rPr lang="ru-RU" sz="1200" i="1" dirty="0" smtClean="0">
                <a:latin typeface="Times New Roman"/>
                <a:ea typeface="Times New Roman"/>
              </a:rPr>
              <a:t>инвестиционно</a:t>
            </a:r>
          </a:p>
          <a:p>
            <a:pPr algn="ctr">
              <a:spcAft>
                <a:spcPts val="0"/>
              </a:spcAft>
              <a:tabLst>
                <a:tab pos="342900" algn="l"/>
              </a:tabLst>
            </a:pPr>
            <a:r>
              <a:rPr lang="ru-RU" sz="1200" i="1" dirty="0" smtClean="0">
                <a:latin typeface="Times New Roman"/>
                <a:ea typeface="Times New Roman"/>
              </a:rPr>
              <a:t>привлекательным</a:t>
            </a:r>
            <a:r>
              <a:rPr lang="ru-RU" sz="1200" i="1" dirty="0">
                <a:latin typeface="Times New Roman"/>
                <a:ea typeface="Times New Roman"/>
              </a:rPr>
              <a:t>.</a:t>
            </a:r>
            <a:endParaRPr lang="ru-RU" sz="1200" dirty="0">
              <a:latin typeface="Times New Roman"/>
              <a:ea typeface="Times New Roman"/>
            </a:endParaRPr>
          </a:p>
          <a:p>
            <a:pPr algn="ctr">
              <a:spcAft>
                <a:spcPts val="0"/>
              </a:spcAft>
              <a:tabLst>
                <a:tab pos="342900" algn="l"/>
              </a:tabLst>
            </a:pPr>
            <a:r>
              <a:rPr lang="ru-RU" sz="1200" i="1" dirty="0" smtClean="0">
                <a:latin typeface="Times New Roman"/>
                <a:ea typeface="Times New Roman"/>
              </a:rPr>
              <a:t> Главная </a:t>
            </a:r>
            <a:r>
              <a:rPr lang="ru-RU" sz="1200" i="1" dirty="0">
                <a:latin typeface="Times New Roman"/>
                <a:ea typeface="Times New Roman"/>
              </a:rPr>
              <a:t>цель социально-экономического развития </a:t>
            </a:r>
            <a:r>
              <a:rPr lang="ru-RU" sz="1200" i="1" dirty="0" err="1" smtClean="0">
                <a:latin typeface="Times New Roman"/>
                <a:ea typeface="Times New Roman"/>
              </a:rPr>
              <a:t>Балтайского</a:t>
            </a:r>
            <a:r>
              <a:rPr lang="ru-RU" sz="1200" i="1" dirty="0" smtClean="0">
                <a:latin typeface="Times New Roman"/>
                <a:ea typeface="Times New Roman"/>
              </a:rPr>
              <a:t> муниципального района </a:t>
            </a:r>
            <a:r>
              <a:rPr lang="ru-RU" sz="1200" i="1" dirty="0">
                <a:latin typeface="Times New Roman"/>
                <a:ea typeface="Times New Roman"/>
              </a:rPr>
              <a:t>– повышение </a:t>
            </a:r>
            <a:r>
              <a:rPr lang="ru-RU" sz="1200" i="1" dirty="0" smtClean="0">
                <a:latin typeface="Times New Roman"/>
                <a:ea typeface="Times New Roman"/>
              </a:rPr>
              <a:t>качества жизни населения путем развития экономического потенциала и роста</a:t>
            </a:r>
            <a:endParaRPr lang="ru-RU" sz="1200" i="1" dirty="0">
              <a:latin typeface="Times New Roman"/>
              <a:ea typeface="Times New Roman"/>
            </a:endParaRPr>
          </a:p>
          <a:p>
            <a:pPr algn="ctr">
              <a:spcAft>
                <a:spcPts val="0"/>
              </a:spcAft>
              <a:tabLst>
                <a:tab pos="342900" algn="l"/>
              </a:tabLst>
            </a:pPr>
            <a:r>
              <a:rPr lang="ru-RU" sz="1200" i="1" dirty="0" smtClean="0">
                <a:latin typeface="Times New Roman"/>
                <a:ea typeface="Times New Roman"/>
              </a:rPr>
              <a:t>эффективности использования </a:t>
            </a:r>
            <a:r>
              <a:rPr lang="ru-RU" sz="1200" i="1" dirty="0">
                <a:latin typeface="Times New Roman"/>
                <a:ea typeface="Times New Roman"/>
              </a:rPr>
              <a:t>природных </a:t>
            </a:r>
            <a:r>
              <a:rPr lang="ru-RU" sz="1200" i="1" dirty="0" smtClean="0">
                <a:latin typeface="Times New Roman"/>
                <a:ea typeface="Times New Roman"/>
              </a:rPr>
              <a:t>ресурсов. Важнейшей составляющей социально-экономического развития</a:t>
            </a:r>
            <a:endParaRPr lang="ru-RU" sz="1200" i="1" dirty="0">
              <a:latin typeface="Times New Roman"/>
              <a:ea typeface="Times New Roman"/>
            </a:endParaRPr>
          </a:p>
          <a:p>
            <a:pPr algn="ctr">
              <a:spcAft>
                <a:spcPts val="0"/>
              </a:spcAft>
              <a:tabLst>
                <a:tab pos="342900" algn="l"/>
              </a:tabLst>
            </a:pPr>
            <a:r>
              <a:rPr lang="ru-RU" sz="1200" i="1" dirty="0" smtClean="0">
                <a:latin typeface="Times New Roman"/>
                <a:ea typeface="Times New Roman"/>
              </a:rPr>
              <a:t>района инвестиционная </a:t>
            </a:r>
            <a:r>
              <a:rPr lang="ru-RU" sz="1200" i="1" dirty="0">
                <a:latin typeface="Times New Roman"/>
                <a:ea typeface="Times New Roman"/>
              </a:rPr>
              <a:t>деятельность, она влияет не только на увеличение налоговых поступлений в</a:t>
            </a:r>
          </a:p>
          <a:p>
            <a:pPr algn="ctr">
              <a:spcAft>
                <a:spcPts val="0"/>
              </a:spcAft>
              <a:tabLst>
                <a:tab pos="342900" algn="l"/>
              </a:tabLst>
            </a:pPr>
            <a:r>
              <a:rPr lang="ru-RU" sz="1200" i="1" dirty="0">
                <a:latin typeface="Times New Roman"/>
                <a:ea typeface="Times New Roman"/>
              </a:rPr>
              <a:t>бюджет, создание новых рабочих мест, но и на уровень и качество жизни жителей района </a:t>
            </a:r>
            <a:r>
              <a:rPr lang="ru-RU" sz="1200" i="1" dirty="0" smtClean="0">
                <a:latin typeface="Times New Roman"/>
                <a:ea typeface="Times New Roman"/>
              </a:rPr>
              <a:t>в целом</a:t>
            </a:r>
            <a:r>
              <a:rPr lang="ru-RU" sz="1200" i="1" dirty="0">
                <a:latin typeface="Times New Roman"/>
                <a:ea typeface="Times New Roman"/>
              </a:rPr>
              <a:t>.</a:t>
            </a:r>
          </a:p>
          <a:p>
            <a:pPr algn="ctr">
              <a:spcAft>
                <a:spcPts val="0"/>
              </a:spcAft>
              <a:tabLst>
                <a:tab pos="342900" algn="l"/>
              </a:tabLst>
            </a:pPr>
            <a:r>
              <a:rPr lang="ru-RU" sz="1200" i="1" dirty="0" smtClean="0">
                <a:latin typeface="Times New Roman"/>
                <a:ea typeface="Times New Roman"/>
              </a:rPr>
              <a:t>Наша первостепенная задача–создание комфортных условий для ведения направленных </a:t>
            </a:r>
            <a:r>
              <a:rPr lang="ru-RU" sz="1200" i="1" dirty="0">
                <a:latin typeface="Times New Roman"/>
                <a:ea typeface="Times New Roman"/>
              </a:rPr>
              <a:t>на повышение инвестиционной привлекательности района.</a:t>
            </a:r>
          </a:p>
          <a:p>
            <a:pPr algn="ctr">
              <a:spcAft>
                <a:spcPts val="0"/>
              </a:spcAft>
              <a:tabLst>
                <a:tab pos="342900" algn="l"/>
              </a:tabLst>
            </a:pPr>
            <a:r>
              <a:rPr lang="ru-RU" sz="1200" i="1" dirty="0" err="1" smtClean="0">
                <a:latin typeface="Times New Roman"/>
                <a:ea typeface="Times New Roman"/>
              </a:rPr>
              <a:t>Балтайский</a:t>
            </a:r>
            <a:r>
              <a:rPr lang="ru-RU" sz="1200" i="1" dirty="0" smtClean="0">
                <a:latin typeface="Times New Roman"/>
                <a:ea typeface="Times New Roman"/>
              </a:rPr>
              <a:t> муниципальный  </a:t>
            </a:r>
            <a:r>
              <a:rPr lang="ru-RU" sz="1200" i="1" dirty="0">
                <a:latin typeface="Times New Roman"/>
                <a:ea typeface="Times New Roman"/>
              </a:rPr>
              <a:t>район открыт для диалога и сотрудничества с потенциальными инвесторами, а также</a:t>
            </a:r>
          </a:p>
          <a:p>
            <a:pPr algn="ctr">
              <a:spcAft>
                <a:spcPts val="0"/>
              </a:spcAft>
              <a:tabLst>
                <a:tab pos="342900" algn="l"/>
              </a:tabLst>
            </a:pPr>
            <a:r>
              <a:rPr lang="ru-RU" sz="1200" i="1" dirty="0">
                <a:latin typeface="Times New Roman"/>
                <a:ea typeface="Times New Roman"/>
              </a:rPr>
              <a:t>готов оказать помощь и поддержку в реализации инвестиционных проектов</a:t>
            </a:r>
            <a:r>
              <a:rPr lang="ru-RU" sz="1200" i="1" dirty="0" smtClean="0">
                <a:latin typeface="Times New Roman"/>
                <a:ea typeface="Times New Roman"/>
              </a:rPr>
              <a:t>.</a:t>
            </a:r>
            <a:endParaRPr lang="ru-RU" sz="1200" dirty="0"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5835523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Номер слайда 50"/>
          <p:cNvSpPr>
            <a:spLocks noGrp="1" noEditPoints="1"/>
          </p:cNvSpPr>
          <p:nvPr>
            <p:ph type="sldNum" sz="quarter" idx="12"/>
          </p:nvPr>
        </p:nvSpPr>
        <p:spPr>
          <a:xfrm>
            <a:off x="8363054" y="6607268"/>
            <a:ext cx="671652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601612" y="1091971"/>
            <a:ext cx="2115170" cy="999612"/>
          </a:xfrm>
          <a:prstGeom prst="roundRect">
            <a:avLst>
              <a:gd name="adj" fmla="val 24466"/>
            </a:avLst>
          </a:prstGeom>
          <a:solidFill>
            <a:srgbClr val="B1C1E4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881576" y="1239520"/>
            <a:ext cx="1547445" cy="955040"/>
          </a:xfrm>
          <a:prstGeom prst="roundRect">
            <a:avLst>
              <a:gd name="adj" fmla="val 25094"/>
            </a:avLst>
          </a:prstGeom>
          <a:noFill/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</a:t>
            </a:r>
          </a:p>
          <a:p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Площадь –</a:t>
            </a:r>
          </a:p>
          <a:p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1,2 </a:t>
            </a:r>
            <a:r>
              <a:rPr lang="ru-RU" sz="1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тыс.кв.м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endParaRPr lang="ru-RU" sz="1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4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4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3019740" y="1591777"/>
            <a:ext cx="2146964" cy="865560"/>
          </a:xfrm>
          <a:prstGeom prst="roundRect">
            <a:avLst>
              <a:gd name="adj" fmla="val 25094"/>
            </a:avLst>
          </a:prstGeom>
          <a:noFill/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1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11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1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11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30692" y="2942432"/>
            <a:ext cx="4192999" cy="193899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endParaRPr lang="ru-R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</a:t>
            </a:r>
          </a:p>
          <a:p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</a:t>
            </a:r>
          </a:p>
          <a:p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</a:t>
            </a:r>
            <a:endParaRPr lang="x-none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2580305" y="1841604"/>
            <a:ext cx="2409037" cy="1100829"/>
          </a:xfrm>
          <a:prstGeom prst="roundRect">
            <a:avLst>
              <a:gd name="adj" fmla="val 24466"/>
            </a:avLst>
          </a:prstGeom>
          <a:solidFill>
            <a:srgbClr val="B1C1E4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</a:t>
            </a: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едеральная </a:t>
            </a:r>
            <a:r>
              <a:rPr lang="ru-RU" sz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автомобильная дорога </a:t>
            </a:r>
            <a:r>
              <a:rPr lang="ru-RU" sz="1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М5 «Урал</a:t>
            </a:r>
            <a:r>
              <a:rPr lang="ru-RU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r>
              <a:rPr lang="ru-RU" sz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 (Москва — Рязань — Пенза — Самара — Уфа — Челябинск</a:t>
            </a: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) - 1879 км.</a:t>
            </a:r>
            <a:endParaRPr lang="x-none" sz="120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582855" y="2566906"/>
            <a:ext cx="2133927" cy="1345022"/>
          </a:xfrm>
          <a:prstGeom prst="roundRect">
            <a:avLst>
              <a:gd name="adj" fmla="val 24466"/>
            </a:avLst>
          </a:prstGeom>
          <a:solidFill>
            <a:srgbClr val="B1C1E4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ru-RU" sz="1200" b="1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Железная инфраструктура</a:t>
            </a:r>
          </a:p>
          <a:p>
            <a:pPr lvl="0"/>
            <a:endParaRPr lang="ru-RU" sz="1200" b="1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Станция </a:t>
            </a:r>
            <a:r>
              <a:rPr lang="ru-RU" sz="1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Барнуковка</a:t>
            </a: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производятся погрузочно-разгрузочные операции</a:t>
            </a:r>
            <a:endParaRPr lang="ru-RU" sz="1200" i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78786" y="550178"/>
            <a:ext cx="842314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Географическое расположение</a:t>
            </a:r>
            <a:endParaRPr lang="x-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 rot="10800000" flipV="1">
            <a:off x="3214542" y="4167667"/>
            <a:ext cx="207062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   </a:t>
            </a:r>
            <a:endParaRPr lang="x-none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2429021" y="3731658"/>
            <a:ext cx="2560321" cy="1267062"/>
          </a:xfrm>
          <a:prstGeom prst="roundRect">
            <a:avLst>
              <a:gd name="adj" fmla="val 25094"/>
            </a:avLst>
          </a:prstGeom>
          <a:solidFill>
            <a:srgbClr val="B1C1E4"/>
          </a:solidFill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Близость к областному  центру –</a:t>
            </a:r>
            <a:r>
              <a:rPr lang="ru-RU" sz="1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г.Саратов</a:t>
            </a: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- 135 км. (от </a:t>
            </a:r>
            <a:r>
              <a:rPr lang="ru-RU" sz="1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с.Балтай</a:t>
            </a: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algn="ctr"/>
            <a:r>
              <a:rPr lang="ru-RU" sz="1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г</a:t>
            </a:r>
            <a:r>
              <a:rPr lang="ru-RU" sz="1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.Пенза</a:t>
            </a: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Пензенской области -213 км.</a:t>
            </a:r>
          </a:p>
          <a:p>
            <a:pPr algn="ctr"/>
            <a:r>
              <a:rPr lang="ru-RU" sz="1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г.Вольск</a:t>
            </a: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-90 км.</a:t>
            </a:r>
          </a:p>
          <a:p>
            <a:pPr algn="ctr"/>
            <a:r>
              <a:rPr lang="ru-RU" sz="1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Ст.Барнуковка</a:t>
            </a: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– 23 км.</a:t>
            </a:r>
          </a:p>
          <a:p>
            <a:pPr algn="ctr"/>
            <a:endParaRPr lang="ru-RU" sz="12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2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" name="Рисунок 11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989342" y="1591777"/>
            <a:ext cx="3733595" cy="3166283"/>
          </a:xfrm>
          <a:prstGeom prst="rect">
            <a:avLst/>
          </a:prstGeom>
          <a:effectLst>
            <a:softEdge rad="127000"/>
          </a:effectLst>
        </p:spPr>
      </p:pic>
      <p:cxnSp>
        <p:nvCxnSpPr>
          <p:cNvPr id="4" name="Скругленная соединительная линия 3"/>
          <p:cNvCxnSpPr/>
          <p:nvPr/>
        </p:nvCxnSpPr>
        <p:spPr>
          <a:xfrm>
            <a:off x="1579546" y="2091583"/>
            <a:ext cx="849474" cy="475323"/>
          </a:xfrm>
          <a:prstGeom prst="curvedConnector3">
            <a:avLst>
              <a:gd name="adj1" fmla="val 50000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Скругленная соединительная линия 12"/>
          <p:cNvCxnSpPr/>
          <p:nvPr/>
        </p:nvCxnSpPr>
        <p:spPr>
          <a:xfrm>
            <a:off x="3709181" y="2942432"/>
            <a:ext cx="1081178" cy="789226"/>
          </a:xfrm>
          <a:prstGeom prst="curvedConnector3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Скругленная соединительная линия 14"/>
          <p:cNvCxnSpPr/>
          <p:nvPr/>
        </p:nvCxnSpPr>
        <p:spPr>
          <a:xfrm rot="10800000" flipV="1">
            <a:off x="2716781" y="2942432"/>
            <a:ext cx="415625" cy="394613"/>
          </a:xfrm>
          <a:prstGeom prst="curvedConnector3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Скругленный прямоугольник 35"/>
          <p:cNvSpPr/>
          <p:nvPr/>
        </p:nvSpPr>
        <p:spPr>
          <a:xfrm>
            <a:off x="601611" y="4758060"/>
            <a:ext cx="2612931" cy="1345022"/>
          </a:xfrm>
          <a:prstGeom prst="roundRect">
            <a:avLst>
              <a:gd name="adj" fmla="val 24466"/>
            </a:avLst>
          </a:prstGeom>
          <a:solidFill>
            <a:srgbClr val="B1C1E4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sz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</a:t>
            </a: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раничит </a:t>
            </a:r>
            <a:r>
              <a:rPr lang="ru-RU" sz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 Пензенской и Ульяновской областями </a:t>
            </a: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sz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севере, а также с Базарно-</a:t>
            </a:r>
            <a:r>
              <a:rPr lang="ru-RU" sz="1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Карабулакским</a:t>
            </a:r>
            <a:r>
              <a:rPr lang="ru-RU" sz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и Вольским районами Саратовской области на западе и востоке</a:t>
            </a:r>
            <a:endParaRPr lang="ru-RU" sz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6" name="Скругленная соединительная линия 25"/>
          <p:cNvCxnSpPr/>
          <p:nvPr/>
        </p:nvCxnSpPr>
        <p:spPr>
          <a:xfrm rot="10800000" flipV="1">
            <a:off x="994118" y="4321555"/>
            <a:ext cx="1385039" cy="436505"/>
          </a:xfrm>
          <a:prstGeom prst="curvedConnector3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Скругленный прямоугольник 38"/>
          <p:cNvSpPr/>
          <p:nvPr/>
        </p:nvSpPr>
        <p:spPr>
          <a:xfrm>
            <a:off x="4368834" y="5191862"/>
            <a:ext cx="2249442" cy="911220"/>
          </a:xfrm>
          <a:prstGeom prst="roundRect">
            <a:avLst>
              <a:gd name="adj" fmla="val 24466"/>
            </a:avLst>
          </a:prstGeom>
          <a:solidFill>
            <a:srgbClr val="B1C1E4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Протяженность дорог общего пользования  - 152,4 км.</a:t>
            </a:r>
          </a:p>
        </p:txBody>
      </p:sp>
      <p:cxnSp>
        <p:nvCxnSpPr>
          <p:cNvPr id="28" name="Скругленная соединительная линия 27"/>
          <p:cNvCxnSpPr/>
          <p:nvPr/>
        </p:nvCxnSpPr>
        <p:spPr>
          <a:xfrm rot="16200000" flipH="1">
            <a:off x="3804442" y="5130106"/>
            <a:ext cx="589280" cy="489069"/>
          </a:xfrm>
          <a:prstGeom prst="curvedConnector3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28334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Номер слайда 50"/>
          <p:cNvSpPr>
            <a:spLocks noGrp="1" noEditPoints="1"/>
          </p:cNvSpPr>
          <p:nvPr>
            <p:ph type="sldNum" sz="quarter" idx="12"/>
          </p:nvPr>
        </p:nvSpPr>
        <p:spPr>
          <a:xfrm>
            <a:off x="8363054" y="6607268"/>
            <a:ext cx="671652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601612" y="1091971"/>
            <a:ext cx="2746252" cy="999612"/>
          </a:xfrm>
          <a:prstGeom prst="roundRect">
            <a:avLst>
              <a:gd name="adj" fmla="val 24466"/>
            </a:avLst>
          </a:prstGeom>
          <a:solidFill>
            <a:srgbClr val="B1C1E4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881576" y="1239520"/>
            <a:ext cx="2250830" cy="955040"/>
          </a:xfrm>
          <a:prstGeom prst="roundRect">
            <a:avLst>
              <a:gd name="adj" fmla="val 25094"/>
            </a:avLst>
          </a:prstGeom>
          <a:noFill/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</a:t>
            </a:r>
          </a:p>
          <a:p>
            <a:pPr algn="ctr"/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Свободные инвестиционные площадки</a:t>
            </a:r>
            <a:endParaRPr lang="ru-RU" sz="16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4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4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3019740" y="1591777"/>
            <a:ext cx="2146964" cy="865560"/>
          </a:xfrm>
          <a:prstGeom prst="roundRect">
            <a:avLst>
              <a:gd name="adj" fmla="val 25094"/>
            </a:avLst>
          </a:prstGeom>
          <a:noFill/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1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11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1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11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30692" y="2942432"/>
            <a:ext cx="4192999" cy="193899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endParaRPr lang="ru-R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</a:t>
            </a:r>
          </a:p>
          <a:p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</a:t>
            </a:r>
          </a:p>
          <a:p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</a:t>
            </a:r>
            <a:endParaRPr lang="x-none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4447601" y="2504169"/>
            <a:ext cx="2409037" cy="1100829"/>
          </a:xfrm>
          <a:prstGeom prst="roundRect">
            <a:avLst>
              <a:gd name="adj" fmla="val 24466"/>
            </a:avLst>
          </a:prstGeom>
          <a:solidFill>
            <a:srgbClr val="B1C1E4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Природный потенциал</a:t>
            </a:r>
            <a:endParaRPr lang="x-none" sz="160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78786" y="550178"/>
            <a:ext cx="842314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Преимущества района</a:t>
            </a:r>
            <a:endParaRPr lang="x-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 rot="10800000" flipV="1">
            <a:off x="3214542" y="4167667"/>
            <a:ext cx="207062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   </a:t>
            </a:r>
            <a:endParaRPr lang="x-none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5652120" y="3973859"/>
            <a:ext cx="2560321" cy="1267062"/>
          </a:xfrm>
          <a:prstGeom prst="roundRect">
            <a:avLst>
              <a:gd name="adj" fmla="val 25094"/>
            </a:avLst>
          </a:prstGeom>
          <a:solidFill>
            <a:srgbClr val="B1C1E4"/>
          </a:solidFill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 defTabSz="457200"/>
            <a:r>
              <a:rPr lang="ru-RU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Наличие исторических</a:t>
            </a:r>
          </a:p>
          <a:p>
            <a:pPr lvl="0" defTabSz="457200"/>
            <a:r>
              <a:rPr lang="ru-RU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и православных достопримечательностей</a:t>
            </a:r>
          </a:p>
        </p:txBody>
      </p:sp>
      <p:sp>
        <p:nvSpPr>
          <p:cNvPr id="36" name="Скругленный прямоугольник 35"/>
          <p:cNvSpPr/>
          <p:nvPr/>
        </p:nvSpPr>
        <p:spPr>
          <a:xfrm>
            <a:off x="768078" y="4758060"/>
            <a:ext cx="3155850" cy="1345022"/>
          </a:xfrm>
          <a:prstGeom prst="roundRect">
            <a:avLst>
              <a:gd name="adj" fmla="val 24466"/>
            </a:avLst>
          </a:prstGeom>
          <a:solidFill>
            <a:srgbClr val="B1C1E4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>
              <a:buClr>
                <a:srgbClr val="4756A0"/>
              </a:buClr>
              <a:buSzPct val="100000"/>
            </a:pP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Выгодное экономико-географическое положение (граничит с районами Ульяновской, Пензенской областями, Вольским районом)</a:t>
            </a:r>
          </a:p>
        </p:txBody>
      </p:sp>
      <p:pic>
        <p:nvPicPr>
          <p:cNvPr id="24" name="Picture 5" descr="Picture backgroun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92234" y="827177"/>
            <a:ext cx="1329570" cy="1052621"/>
          </a:xfrm>
          <a:prstGeom prst="rect">
            <a:avLst/>
          </a:prstGeom>
          <a:noFill/>
        </p:spPr>
      </p:pic>
      <p:pic>
        <p:nvPicPr>
          <p:cNvPr id="27" name="Picture 1"/>
          <p:cNvPicPr>
            <a:picLocks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940711" y="2091583"/>
            <a:ext cx="1432616" cy="907233"/>
          </a:xfrm>
          <a:prstGeom prst="rect">
            <a:avLst/>
          </a:prstGeom>
        </p:spPr>
      </p:pic>
      <p:pic>
        <p:nvPicPr>
          <p:cNvPr id="29" name="Picture 2" descr="https://torgi.gov.ru/new/file-store/v1/67249a81d5c52213251351bc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105815" y="827176"/>
            <a:ext cx="1228814" cy="1052621"/>
          </a:xfrm>
          <a:prstGeom prst="rect">
            <a:avLst/>
          </a:prstGeom>
          <a:noFill/>
        </p:spPr>
      </p:pic>
      <p:pic>
        <p:nvPicPr>
          <p:cNvPr id="30" name="Picture 1"/>
          <p:cNvPicPr>
            <a:picLocks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4093222" y="1343326"/>
            <a:ext cx="1242777" cy="951350"/>
          </a:xfrm>
          <a:prstGeom prst="rect">
            <a:avLst/>
          </a:prstGeom>
        </p:spPr>
      </p:pic>
      <p:pic>
        <p:nvPicPr>
          <p:cNvPr id="31" name="Изображение 3098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4923691" y="4906536"/>
            <a:ext cx="1577416" cy="1042745"/>
          </a:xfrm>
          <a:prstGeom prst="rect">
            <a:avLst/>
          </a:prstGeom>
        </p:spPr>
      </p:pic>
      <p:pic>
        <p:nvPicPr>
          <p:cNvPr id="32" name="Picture 6" descr="C:\Users\Татьяна\Downloads\IMG_20240424_201213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803068" y="5733256"/>
            <a:ext cx="1552209" cy="1042746"/>
          </a:xfrm>
          <a:prstGeom prst="rect">
            <a:avLst/>
          </a:prstGeom>
          <a:noFill/>
        </p:spPr>
      </p:pic>
      <p:pic>
        <p:nvPicPr>
          <p:cNvPr id="33" name="Picture 2" descr="C:\Users\Татьяна\Downloads\IMG_20240424_200640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743981" y="4953678"/>
            <a:ext cx="1438580" cy="995603"/>
          </a:xfrm>
          <a:prstGeom prst="rect">
            <a:avLst/>
          </a:prstGeom>
          <a:noFill/>
        </p:spPr>
      </p:pic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2410" y="3594165"/>
            <a:ext cx="1963833" cy="1328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icture background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1" y="2091583"/>
            <a:ext cx="1522329" cy="97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Пруд Лифляндский и Плембазовский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5032" y="2669379"/>
            <a:ext cx="1306109" cy="916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avatars.mds.yandex.net/i?id=cba131bb55ac9cdd460296f57236712d94db78ed-5876503-images-thumbs&amp;n=13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8848" y="3156435"/>
            <a:ext cx="1167186" cy="897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0130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Номер слайда 50"/>
          <p:cNvSpPr>
            <a:spLocks noGrp="1" noEditPoints="1"/>
          </p:cNvSpPr>
          <p:nvPr>
            <p:ph type="sldNum" sz="quarter" idx="12"/>
          </p:nvPr>
        </p:nvSpPr>
        <p:spPr>
          <a:xfrm>
            <a:off x="8363054" y="6607270"/>
            <a:ext cx="671652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5</a:t>
            </a:fld>
            <a:endParaRPr lang="x-none" sz="8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4" name="Прямая соединительная линия 73"/>
          <p:cNvCxnSpPr/>
          <p:nvPr/>
        </p:nvCxnSpPr>
        <p:spPr>
          <a:xfrm>
            <a:off x="768874" y="6000498"/>
            <a:ext cx="219295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TextBox 78"/>
          <p:cNvSpPr txBox="1"/>
          <p:nvPr/>
        </p:nvSpPr>
        <p:spPr>
          <a:xfrm>
            <a:off x="1080158" y="5938951"/>
            <a:ext cx="357210" cy="1615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457200"/>
            <a:r>
              <a:rPr lang="en-US" sz="105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</a:t>
            </a:r>
            <a:r>
              <a:rPr lang="ru-RU" sz="105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x-none" sz="105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1" name="Прямая соединительная линия 80"/>
          <p:cNvCxnSpPr/>
          <p:nvPr/>
        </p:nvCxnSpPr>
        <p:spPr>
          <a:xfrm>
            <a:off x="1466952" y="6000498"/>
            <a:ext cx="297335" cy="0"/>
          </a:xfrm>
          <a:prstGeom prst="line">
            <a:avLst/>
          </a:prstGeom>
          <a:ln w="12700">
            <a:solidFill>
              <a:srgbClr val="B1C1E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TextBox 90"/>
          <p:cNvSpPr txBox="1"/>
          <p:nvPr/>
        </p:nvSpPr>
        <p:spPr>
          <a:xfrm>
            <a:off x="1949363" y="5938946"/>
            <a:ext cx="382311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457200"/>
            <a:r>
              <a:rPr lang="en-US" sz="1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</a:t>
            </a:r>
            <a:r>
              <a:rPr lang="ru-RU" sz="1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x-none" sz="1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1" name="Прямая соединительная линия 100"/>
          <p:cNvCxnSpPr/>
          <p:nvPr/>
        </p:nvCxnSpPr>
        <p:spPr>
          <a:xfrm>
            <a:off x="2368267" y="6000498"/>
            <a:ext cx="249842" cy="0"/>
          </a:xfrm>
          <a:prstGeom prst="line">
            <a:avLst/>
          </a:prstGeom>
          <a:ln w="12700">
            <a:solidFill>
              <a:srgbClr val="4756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" name="TextBox 111"/>
          <p:cNvSpPr txBox="1"/>
          <p:nvPr/>
        </p:nvSpPr>
        <p:spPr>
          <a:xfrm>
            <a:off x="2725479" y="5938946"/>
            <a:ext cx="722303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457200"/>
            <a:r>
              <a:rPr lang="ru-RU" sz="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2024</a:t>
            </a:r>
            <a:endParaRPr lang="x-none" sz="1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3" name="TextBox 122"/>
          <p:cNvSpPr txBox="1"/>
          <p:nvPr/>
        </p:nvSpPr>
        <p:spPr>
          <a:xfrm>
            <a:off x="2947767" y="1674885"/>
            <a:ext cx="1847776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457200"/>
            <a:r>
              <a:rPr lang="ru-RU" sz="10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объем инвестиций </a:t>
            </a:r>
          </a:p>
          <a:p>
            <a:pPr defTabSz="457200"/>
            <a:r>
              <a:rPr lang="ru-RU" sz="10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основной </a:t>
            </a:r>
            <a:r>
              <a:rPr lang="ru-RU" sz="10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капитал (без МСП)</a:t>
            </a:r>
          </a:p>
          <a:p>
            <a:pPr defTabSz="457200"/>
            <a:r>
              <a:rPr lang="ru-RU" sz="10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млн </a:t>
            </a:r>
            <a:r>
              <a:rPr lang="ru-RU" sz="10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руб.</a:t>
            </a:r>
            <a:endParaRPr lang="x-none" sz="10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5" name="Скругленный прямоугольник 124"/>
          <p:cNvSpPr/>
          <p:nvPr/>
        </p:nvSpPr>
        <p:spPr>
          <a:xfrm>
            <a:off x="2618112" y="2255636"/>
            <a:ext cx="601055" cy="167348"/>
          </a:xfrm>
          <a:prstGeom prst="roundRect">
            <a:avLst>
              <a:gd name="adj" fmla="val 50000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457200"/>
            <a:r>
              <a:rPr lang="ru-RU" sz="10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78,9</a:t>
            </a:r>
            <a:endParaRPr lang="x-none" sz="10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6" name="Скругленный прямоугольник 125"/>
          <p:cNvSpPr/>
          <p:nvPr/>
        </p:nvSpPr>
        <p:spPr>
          <a:xfrm>
            <a:off x="3817595" y="2256021"/>
            <a:ext cx="626156" cy="200042"/>
          </a:xfrm>
          <a:prstGeom prst="roundRect">
            <a:avLst>
              <a:gd name="adj" fmla="val 50000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457200"/>
            <a:r>
              <a:rPr lang="ru-RU" sz="10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88,0</a:t>
            </a:r>
            <a:endParaRPr lang="x-none" sz="10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7" name="Скругленный прямоугольник 126"/>
          <p:cNvSpPr/>
          <p:nvPr/>
        </p:nvSpPr>
        <p:spPr>
          <a:xfrm>
            <a:off x="3280665" y="2270935"/>
            <a:ext cx="439471" cy="169809"/>
          </a:xfrm>
          <a:prstGeom prst="roundRect">
            <a:avLst>
              <a:gd name="adj" fmla="val 50000"/>
            </a:avLst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457200"/>
            <a:r>
              <a:rPr lang="ru-RU" sz="10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146,2</a:t>
            </a:r>
            <a:endParaRPr lang="x-none" sz="10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2" name="TextBox 131"/>
          <p:cNvSpPr txBox="1"/>
          <p:nvPr/>
        </p:nvSpPr>
        <p:spPr>
          <a:xfrm>
            <a:off x="4746631" y="2814501"/>
            <a:ext cx="1523351" cy="76944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457200"/>
            <a:r>
              <a:rPr lang="ru-RU" sz="10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Объем отгруженной продукции по организациям, не относящихся к МСП</a:t>
            </a:r>
            <a:endParaRPr lang="ru-RU" sz="10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457200"/>
            <a:r>
              <a:rPr lang="ru-RU" sz="10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</a:t>
            </a:r>
            <a:r>
              <a:rPr lang="ru-RU" sz="10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лн. </a:t>
            </a:r>
            <a:r>
              <a:rPr lang="ru-RU" sz="10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руб.</a:t>
            </a:r>
            <a:endParaRPr lang="x-none" sz="10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3" name="Скругленный прямоугольник 132"/>
          <p:cNvSpPr/>
          <p:nvPr/>
        </p:nvSpPr>
        <p:spPr>
          <a:xfrm>
            <a:off x="4656404" y="3671965"/>
            <a:ext cx="470718" cy="166903"/>
          </a:xfrm>
          <a:prstGeom prst="roundRect">
            <a:avLst>
              <a:gd name="adj" fmla="val 50000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457200"/>
            <a:r>
              <a:rPr lang="ru-RU" sz="10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520,2</a:t>
            </a:r>
            <a:endParaRPr lang="x-none" sz="10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4" name="Скругленный прямоугольник 133"/>
          <p:cNvSpPr/>
          <p:nvPr/>
        </p:nvSpPr>
        <p:spPr>
          <a:xfrm>
            <a:off x="5682230" y="3673051"/>
            <a:ext cx="535662" cy="174237"/>
          </a:xfrm>
          <a:prstGeom prst="roundRect">
            <a:avLst>
              <a:gd name="adj" fmla="val 50000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457200"/>
            <a:r>
              <a:rPr lang="ru-RU" sz="10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878,2</a:t>
            </a:r>
            <a:endParaRPr lang="x-none" sz="10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5" name="Скругленный прямоугольник 134"/>
          <p:cNvSpPr/>
          <p:nvPr/>
        </p:nvSpPr>
        <p:spPr>
          <a:xfrm>
            <a:off x="5221455" y="3668431"/>
            <a:ext cx="434571" cy="180000"/>
          </a:xfrm>
          <a:prstGeom prst="roundRect">
            <a:avLst>
              <a:gd name="adj" fmla="val 50000"/>
            </a:avLst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457200"/>
            <a:r>
              <a:rPr lang="ru-RU" sz="10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502,8</a:t>
            </a:r>
            <a:endParaRPr lang="x-none" sz="10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6" name="TextBox 135"/>
          <p:cNvSpPr txBox="1"/>
          <p:nvPr/>
        </p:nvSpPr>
        <p:spPr>
          <a:xfrm>
            <a:off x="4497831" y="4330215"/>
            <a:ext cx="1600658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457200"/>
            <a:r>
              <a:rPr lang="ru-RU" sz="1000" b="1" spc="-2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Розничный товарооборот</a:t>
            </a:r>
            <a:endParaRPr lang="ru-RU" sz="1000" b="1" spc="-2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457200"/>
            <a:r>
              <a:rPr lang="ru-RU" sz="10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</a:t>
            </a:r>
            <a:r>
              <a:rPr lang="ru-RU" sz="10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лн. </a:t>
            </a:r>
            <a:r>
              <a:rPr lang="ru-RU" sz="10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руб.</a:t>
            </a:r>
            <a:endParaRPr lang="x-none" sz="10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7" name="Скругленный прямоугольник 136"/>
          <p:cNvSpPr/>
          <p:nvPr/>
        </p:nvSpPr>
        <p:spPr>
          <a:xfrm>
            <a:off x="4475245" y="4707362"/>
            <a:ext cx="366994" cy="170061"/>
          </a:xfrm>
          <a:prstGeom prst="roundRect">
            <a:avLst>
              <a:gd name="adj" fmla="val 50000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457200"/>
            <a:r>
              <a:rPr lang="ru-RU" sz="10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781,4</a:t>
            </a:r>
            <a:endParaRPr lang="x-none" sz="10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8" name="Скругленный прямоугольник 137"/>
          <p:cNvSpPr/>
          <p:nvPr/>
        </p:nvSpPr>
        <p:spPr>
          <a:xfrm>
            <a:off x="5508305" y="4722751"/>
            <a:ext cx="539450" cy="154670"/>
          </a:xfrm>
          <a:prstGeom prst="roundRect">
            <a:avLst>
              <a:gd name="adj" fmla="val 50000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457200"/>
            <a:r>
              <a:rPr lang="ru-RU" sz="10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1 005,4</a:t>
            </a:r>
            <a:endParaRPr lang="x-none" sz="10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9" name="Скругленный прямоугольник 138"/>
          <p:cNvSpPr/>
          <p:nvPr/>
        </p:nvSpPr>
        <p:spPr>
          <a:xfrm>
            <a:off x="4904621" y="4707362"/>
            <a:ext cx="534118" cy="170061"/>
          </a:xfrm>
          <a:prstGeom prst="roundRect">
            <a:avLst>
              <a:gd name="adj" fmla="val 50000"/>
            </a:avLst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457200"/>
            <a:r>
              <a:rPr lang="ru-RU" sz="10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898,0</a:t>
            </a:r>
            <a:endParaRPr lang="x-none" sz="10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0" name="TextBox 139"/>
          <p:cNvSpPr txBox="1"/>
          <p:nvPr/>
        </p:nvSpPr>
        <p:spPr>
          <a:xfrm>
            <a:off x="879912" y="4484616"/>
            <a:ext cx="1499271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457200"/>
            <a:r>
              <a:rPr lang="ru-RU" sz="10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lang="ru-RU" sz="1000" b="1" spc="-2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ндекс промышленного производства</a:t>
            </a:r>
            <a:r>
              <a:rPr lang="ru-RU" sz="10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%</a:t>
            </a:r>
            <a:endParaRPr lang="ru-RU" sz="1000" b="1" spc="-2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1" name="Скругленный прямоугольник 140"/>
          <p:cNvSpPr/>
          <p:nvPr/>
        </p:nvSpPr>
        <p:spPr>
          <a:xfrm>
            <a:off x="820015" y="4907824"/>
            <a:ext cx="479351" cy="184711"/>
          </a:xfrm>
          <a:prstGeom prst="roundRect">
            <a:avLst>
              <a:gd name="adj" fmla="val 50000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457200"/>
            <a:r>
              <a:rPr lang="ru-RU" sz="10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68,4</a:t>
            </a:r>
            <a:endParaRPr lang="x-none" sz="10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2" name="Скругленный прямоугольник 141"/>
          <p:cNvSpPr/>
          <p:nvPr/>
        </p:nvSpPr>
        <p:spPr>
          <a:xfrm>
            <a:off x="1836187" y="4883917"/>
            <a:ext cx="495487" cy="199125"/>
          </a:xfrm>
          <a:prstGeom prst="roundRect">
            <a:avLst>
              <a:gd name="adj" fmla="val 50000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457200"/>
            <a:r>
              <a:rPr lang="ru-RU" sz="10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76,8</a:t>
            </a:r>
            <a:endParaRPr lang="x-none" sz="10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3" name="Скругленный прямоугольник 142"/>
          <p:cNvSpPr/>
          <p:nvPr/>
        </p:nvSpPr>
        <p:spPr>
          <a:xfrm>
            <a:off x="1369024" y="4907821"/>
            <a:ext cx="378468" cy="175218"/>
          </a:xfrm>
          <a:prstGeom prst="roundRect">
            <a:avLst>
              <a:gd name="adj" fmla="val 50000"/>
            </a:avLst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457200"/>
            <a:r>
              <a:rPr lang="ru-RU" sz="10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112,9</a:t>
            </a:r>
            <a:endParaRPr lang="x-none" sz="10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4" name="TextBox 143"/>
          <p:cNvSpPr txBox="1"/>
          <p:nvPr/>
        </p:nvSpPr>
        <p:spPr>
          <a:xfrm>
            <a:off x="696344" y="3396413"/>
            <a:ext cx="1564873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457200"/>
            <a:endParaRPr lang="ru-RU" sz="1000" b="1" spc="-20" dirty="0" smtClean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457200"/>
            <a:r>
              <a:rPr lang="ru-RU" sz="1000" b="1" spc="-2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Уровень безработицы,</a:t>
            </a:r>
            <a:r>
              <a:rPr lang="ru-RU" sz="10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  <a:endParaRPr lang="ru-RU" sz="1000" b="1" spc="-2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5" name="Скругленный прямоугольник 144"/>
          <p:cNvSpPr/>
          <p:nvPr/>
        </p:nvSpPr>
        <p:spPr>
          <a:xfrm>
            <a:off x="722925" y="3848431"/>
            <a:ext cx="530490" cy="174930"/>
          </a:xfrm>
          <a:prstGeom prst="roundRect">
            <a:avLst>
              <a:gd name="adj" fmla="val 50000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457200"/>
            <a:r>
              <a:rPr lang="ru-RU" sz="10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1,4</a:t>
            </a:r>
            <a:endParaRPr lang="x-none" sz="10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6" name="Скругленный прямоугольник 145"/>
          <p:cNvSpPr/>
          <p:nvPr/>
        </p:nvSpPr>
        <p:spPr>
          <a:xfrm>
            <a:off x="1764285" y="3848432"/>
            <a:ext cx="559122" cy="176729"/>
          </a:xfrm>
          <a:prstGeom prst="roundRect">
            <a:avLst>
              <a:gd name="adj" fmla="val 50000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457200"/>
            <a:r>
              <a:rPr lang="ru-RU" sz="10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0,6</a:t>
            </a:r>
            <a:endParaRPr lang="x-none" sz="10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7" name="Скругленный прямоугольник 146"/>
          <p:cNvSpPr/>
          <p:nvPr/>
        </p:nvSpPr>
        <p:spPr>
          <a:xfrm>
            <a:off x="1334349" y="3848431"/>
            <a:ext cx="412911" cy="174930"/>
          </a:xfrm>
          <a:prstGeom prst="roundRect">
            <a:avLst>
              <a:gd name="adj" fmla="val 50000"/>
            </a:avLst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457200"/>
            <a:r>
              <a:rPr lang="ru-RU" sz="10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1,4</a:t>
            </a:r>
            <a:endParaRPr lang="x-none" sz="10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8" name="TextBox 147"/>
          <p:cNvSpPr txBox="1"/>
          <p:nvPr/>
        </p:nvSpPr>
        <p:spPr>
          <a:xfrm>
            <a:off x="2818655" y="5074726"/>
            <a:ext cx="143301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457200"/>
            <a:r>
              <a:rPr lang="ru-RU" sz="10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средняя </a:t>
            </a:r>
            <a:r>
              <a:rPr lang="ru-RU" sz="1000" b="1" spc="-2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з/п по крупным и средним организациям</a:t>
            </a:r>
            <a:endParaRPr lang="ru-RU" sz="1000" b="1" spc="-2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457200"/>
            <a:r>
              <a:rPr lang="ru-RU" sz="10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руб.</a:t>
            </a:r>
            <a:endParaRPr lang="x-none" sz="10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9" name="Скругленный прямоугольник 148"/>
          <p:cNvSpPr/>
          <p:nvPr/>
        </p:nvSpPr>
        <p:spPr>
          <a:xfrm>
            <a:off x="2697596" y="5690279"/>
            <a:ext cx="493687" cy="218839"/>
          </a:xfrm>
          <a:prstGeom prst="roundRect">
            <a:avLst>
              <a:gd name="adj" fmla="val 50000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457200"/>
            <a:r>
              <a:rPr lang="ru-RU" sz="10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30 898</a:t>
            </a:r>
            <a:endParaRPr lang="x-none" sz="10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0" name="Скругленный прямоугольник 149"/>
          <p:cNvSpPr/>
          <p:nvPr/>
        </p:nvSpPr>
        <p:spPr>
          <a:xfrm>
            <a:off x="3931693" y="5713153"/>
            <a:ext cx="639958" cy="225798"/>
          </a:xfrm>
          <a:prstGeom prst="roundRect">
            <a:avLst>
              <a:gd name="adj" fmla="val 50000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457200"/>
            <a:r>
              <a:rPr lang="ru-RU" sz="10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40 065,3</a:t>
            </a:r>
            <a:endParaRPr lang="x-none" sz="10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1" name="Скругленный прямоугольник 150"/>
          <p:cNvSpPr/>
          <p:nvPr/>
        </p:nvSpPr>
        <p:spPr>
          <a:xfrm>
            <a:off x="3326477" y="5704012"/>
            <a:ext cx="491118" cy="234934"/>
          </a:xfrm>
          <a:prstGeom prst="roundRect">
            <a:avLst>
              <a:gd name="adj" fmla="val 50000"/>
            </a:avLst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457200"/>
            <a:r>
              <a:rPr lang="ru-RU" sz="10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35 031</a:t>
            </a:r>
            <a:endParaRPr lang="x-none" sz="10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1" name="Шестиугольник 160"/>
          <p:cNvSpPr/>
          <p:nvPr/>
        </p:nvSpPr>
        <p:spPr>
          <a:xfrm rot="1800000">
            <a:off x="2696147" y="3086486"/>
            <a:ext cx="1270197" cy="1432398"/>
          </a:xfrm>
          <a:custGeom>
            <a:avLst/>
            <a:gdLst/>
            <a:ahLst/>
            <a:cxnLst/>
            <a:rect l="l" t="t" r="r" b="b"/>
            <a:pathLst>
              <a:path w="1376047" h="1432398">
                <a:moveTo>
                  <a:pt x="0" y="575866"/>
                </a:moveTo>
                <a:lnTo>
                  <a:pt x="429759" y="7332"/>
                </a:lnTo>
                <a:lnTo>
                  <a:pt x="1069064" y="0"/>
                </a:lnTo>
                <a:lnTo>
                  <a:pt x="1376047" y="560321"/>
                </a:lnTo>
                <a:lnTo>
                  <a:pt x="1077524" y="1126130"/>
                </a:lnTo>
                <a:lnTo>
                  <a:pt x="265501" y="1432398"/>
                </a:lnTo>
                <a:lnTo>
                  <a:pt x="0" y="575866"/>
                </a:lnTo>
                <a:close/>
              </a:path>
            </a:pathLst>
          </a:custGeom>
          <a:noFill/>
          <a:ln>
            <a:solidFill>
              <a:srgbClr val="A6A6A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x-none">
              <a:solidFill>
                <a:prstClr val="white"/>
              </a:solidFill>
            </a:endParaRPr>
          </a:p>
        </p:txBody>
      </p:sp>
      <p:sp>
        <p:nvSpPr>
          <p:cNvPr id="162" name="TextBox 161"/>
          <p:cNvSpPr txBox="1"/>
          <p:nvPr/>
        </p:nvSpPr>
        <p:spPr>
          <a:xfrm>
            <a:off x="578785" y="6354115"/>
            <a:ext cx="3948477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457200"/>
            <a:r>
              <a:rPr lang="en-US" sz="600" i="1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ru-RU" sz="600" i="1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среднем на </a:t>
            </a:r>
            <a:r>
              <a:rPr lang="en-US" sz="600" i="1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 </a:t>
            </a:r>
            <a:r>
              <a:rPr lang="ru-RU" sz="600" i="1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муниципалитет Нижегородской области</a:t>
            </a:r>
            <a:endParaRPr lang="x-none" sz="600" i="1" dirty="0">
              <a:solidFill>
                <a:srgbClr val="A6A6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3" name="Шестиугольник 160"/>
          <p:cNvSpPr/>
          <p:nvPr/>
        </p:nvSpPr>
        <p:spPr>
          <a:xfrm rot="1800000">
            <a:off x="2429988" y="2933476"/>
            <a:ext cx="1685102" cy="1348087"/>
          </a:xfrm>
          <a:custGeom>
            <a:avLst/>
            <a:gdLst/>
            <a:ahLst/>
            <a:cxnLst/>
            <a:rect l="l" t="t" r="r" b="b"/>
            <a:pathLst>
              <a:path w="1825527" h="1348087">
                <a:moveTo>
                  <a:pt x="0" y="656284"/>
                </a:moveTo>
                <a:lnTo>
                  <a:pt x="749692" y="9285"/>
                </a:lnTo>
                <a:lnTo>
                  <a:pt x="1507400" y="0"/>
                </a:lnTo>
                <a:lnTo>
                  <a:pt x="1825527" y="660136"/>
                </a:lnTo>
                <a:lnTo>
                  <a:pt x="1500204" y="1294544"/>
                </a:lnTo>
                <a:lnTo>
                  <a:pt x="734847" y="1348087"/>
                </a:lnTo>
                <a:lnTo>
                  <a:pt x="0" y="656284"/>
                </a:lnTo>
                <a:close/>
              </a:path>
            </a:pathLst>
          </a:custGeom>
          <a:noFill/>
          <a:ln>
            <a:solidFill>
              <a:srgbClr val="B1C1E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x-none" b="1" dirty="0">
              <a:solidFill>
                <a:prstClr val="white"/>
              </a:solidFill>
            </a:endParaRPr>
          </a:p>
        </p:txBody>
      </p:sp>
      <p:sp>
        <p:nvSpPr>
          <p:cNvPr id="164" name="Шестиугольник 160"/>
          <p:cNvSpPr/>
          <p:nvPr/>
        </p:nvSpPr>
        <p:spPr>
          <a:xfrm rot="1800000">
            <a:off x="2562230" y="2654066"/>
            <a:ext cx="1682448" cy="1773344"/>
          </a:xfrm>
          <a:custGeom>
            <a:avLst/>
            <a:gdLst/>
            <a:ahLst/>
            <a:cxnLst/>
            <a:rect l="l" t="t" r="r" b="b"/>
            <a:pathLst>
              <a:path w="1822652" h="1773344">
                <a:moveTo>
                  <a:pt x="0" y="1010930"/>
                </a:moveTo>
                <a:lnTo>
                  <a:pt x="459889" y="0"/>
                </a:lnTo>
                <a:lnTo>
                  <a:pt x="1608645" y="23926"/>
                </a:lnTo>
                <a:lnTo>
                  <a:pt x="1822652" y="1009802"/>
                </a:lnTo>
                <a:lnTo>
                  <a:pt x="1492197" y="1773344"/>
                </a:lnTo>
                <a:lnTo>
                  <a:pt x="609565" y="1761784"/>
                </a:lnTo>
                <a:lnTo>
                  <a:pt x="0" y="1010930"/>
                </a:lnTo>
                <a:close/>
              </a:path>
            </a:pathLst>
          </a:custGeom>
          <a:noFill/>
          <a:ln>
            <a:solidFill>
              <a:srgbClr val="4756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x-none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78785" y="550180"/>
            <a:ext cx="8148348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457200"/>
            <a:r>
              <a:rPr lang="ru-RU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СОЦИАЛЬНО-ЭКОНОМИЧЕСКИЕ </a:t>
            </a:r>
            <a:r>
              <a:rPr lang="ru-RU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ПОКАЗАТЕЛИ</a:t>
            </a:r>
            <a:endParaRPr lang="ru-RU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582517" y="3138928"/>
            <a:ext cx="2316611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/>
            <a:endParaRPr lang="ru-RU" sz="1000" dirty="0" smtClean="0">
              <a:solidFill>
                <a:srgbClr val="4756A0"/>
              </a:solidFill>
            </a:endParaRPr>
          </a:p>
          <a:p>
            <a:pPr defTabSz="457200"/>
            <a:endParaRPr lang="ru-RU" sz="800" dirty="0">
              <a:solidFill>
                <a:srgbClr val="4756A0"/>
              </a:solidFill>
            </a:endParaRPr>
          </a:p>
          <a:p>
            <a:pPr defTabSz="457200"/>
            <a:endParaRPr lang="ru-RU" sz="800" dirty="0" smtClean="0">
              <a:solidFill>
                <a:srgbClr val="4756A0"/>
              </a:solidFill>
            </a:endParaRPr>
          </a:p>
          <a:p>
            <a:pPr defTabSz="457200"/>
            <a:endParaRPr lang="ru-RU" sz="800" dirty="0">
              <a:solidFill>
                <a:srgbClr val="4756A0"/>
              </a:solidFill>
            </a:endParaRPr>
          </a:p>
          <a:p>
            <a:pPr defTabSz="457200"/>
            <a:endParaRPr lang="ru-RU" sz="800" dirty="0" smtClean="0">
              <a:solidFill>
                <a:srgbClr val="4756A0"/>
              </a:solidFill>
            </a:endParaRPr>
          </a:p>
          <a:p>
            <a:pPr defTabSz="457200"/>
            <a:endParaRPr lang="ru-RU" sz="800" dirty="0">
              <a:solidFill>
                <a:srgbClr val="4756A0"/>
              </a:solidFill>
            </a:endParaRPr>
          </a:p>
          <a:p>
            <a:pPr defTabSz="457200"/>
            <a:endParaRPr lang="ru-RU" sz="800" dirty="0" smtClean="0">
              <a:solidFill>
                <a:srgbClr val="4756A0"/>
              </a:solidFill>
            </a:endParaRPr>
          </a:p>
          <a:p>
            <a:pPr defTabSz="457200"/>
            <a:endParaRPr lang="ru-RU" sz="800" dirty="0">
              <a:solidFill>
                <a:srgbClr val="4756A0"/>
              </a:solidFill>
            </a:endParaRPr>
          </a:p>
          <a:p>
            <a:pPr defTabSz="457200"/>
            <a:endParaRPr lang="ru-RU" sz="800" dirty="0" smtClean="0">
              <a:solidFill>
                <a:srgbClr val="4756A0"/>
              </a:solidFill>
            </a:endParaRPr>
          </a:p>
          <a:p>
            <a:pPr defTabSz="457200"/>
            <a:endParaRPr lang="ru-RU" sz="800" dirty="0">
              <a:solidFill>
                <a:srgbClr val="4756A0"/>
              </a:solidFill>
            </a:endParaRPr>
          </a:p>
          <a:p>
            <a:pPr defTabSz="457200"/>
            <a:endParaRPr lang="ru-RU" sz="800" dirty="0" smtClean="0">
              <a:solidFill>
                <a:srgbClr val="4756A0"/>
              </a:solidFill>
            </a:endParaRPr>
          </a:p>
          <a:p>
            <a:pPr defTabSz="457200"/>
            <a:endParaRPr lang="ru-RU" sz="800" dirty="0">
              <a:solidFill>
                <a:srgbClr val="4756A0"/>
              </a:solidFill>
            </a:endParaRPr>
          </a:p>
          <a:p>
            <a:pPr defTabSz="457200"/>
            <a:endParaRPr lang="ru-RU" sz="800" dirty="0" smtClean="0">
              <a:solidFill>
                <a:srgbClr val="4756A0"/>
              </a:solidFill>
            </a:endParaRPr>
          </a:p>
          <a:p>
            <a:pPr defTabSz="457200"/>
            <a:endParaRPr lang="ru-RU" sz="800" dirty="0">
              <a:solidFill>
                <a:srgbClr val="4756A0"/>
              </a:solidFill>
            </a:endParaRPr>
          </a:p>
          <a:p>
            <a:pPr defTabSz="457200"/>
            <a:endParaRPr lang="ru-RU" sz="800" dirty="0" smtClean="0">
              <a:solidFill>
                <a:srgbClr val="4756A0"/>
              </a:solidFill>
            </a:endParaRPr>
          </a:p>
          <a:p>
            <a:pPr defTabSz="457200"/>
            <a:endParaRPr lang="ru-RU" sz="800" dirty="0">
              <a:solidFill>
                <a:srgbClr val="4756A0"/>
              </a:solidFill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799507" y="2568072"/>
            <a:ext cx="1564873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457200"/>
            <a:r>
              <a:rPr lang="ru-RU" sz="1000" b="1" spc="-2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Объем продукции сельхозпродукции,</a:t>
            </a:r>
            <a:r>
              <a:rPr lang="ru-RU" sz="10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00" dirty="0" err="1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млн.руб</a:t>
            </a:r>
            <a:endParaRPr lang="ru-RU" sz="1000" b="1" spc="-2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Скругленный прямоугольник 57"/>
          <p:cNvSpPr/>
          <p:nvPr/>
        </p:nvSpPr>
        <p:spPr>
          <a:xfrm>
            <a:off x="729952" y="3046666"/>
            <a:ext cx="530490" cy="174930"/>
          </a:xfrm>
          <a:prstGeom prst="roundRect">
            <a:avLst>
              <a:gd name="adj" fmla="val 50000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457200"/>
            <a:r>
              <a:rPr lang="ru-RU" sz="10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2149,4</a:t>
            </a:r>
            <a:endParaRPr lang="x-none" sz="10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" name="Скругленный прямоугольник 58"/>
          <p:cNvSpPr/>
          <p:nvPr/>
        </p:nvSpPr>
        <p:spPr>
          <a:xfrm>
            <a:off x="1299366" y="3007944"/>
            <a:ext cx="524706" cy="191277"/>
          </a:xfrm>
          <a:prstGeom prst="roundRect">
            <a:avLst>
              <a:gd name="adj" fmla="val 50000"/>
            </a:avLst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457200"/>
            <a:r>
              <a:rPr lang="ru-RU" sz="10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1521,8</a:t>
            </a:r>
            <a:endParaRPr lang="x-none" sz="10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" name="Скругленный прямоугольник 60"/>
          <p:cNvSpPr/>
          <p:nvPr/>
        </p:nvSpPr>
        <p:spPr>
          <a:xfrm>
            <a:off x="1805681" y="3016115"/>
            <a:ext cx="669674" cy="174933"/>
          </a:xfrm>
          <a:prstGeom prst="roundRect">
            <a:avLst>
              <a:gd name="adj" fmla="val 50000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457200"/>
            <a:r>
              <a:rPr lang="ru-RU" sz="10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1524,5</a:t>
            </a:r>
            <a:endParaRPr lang="x-none" sz="10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Блок-схема: альтернативный процесс 3"/>
          <p:cNvSpPr/>
          <p:nvPr/>
        </p:nvSpPr>
        <p:spPr>
          <a:xfrm>
            <a:off x="6367977" y="2136548"/>
            <a:ext cx="2035125" cy="612648"/>
          </a:xfrm>
          <a:prstGeom prst="flowChartAlternateProcess">
            <a:avLst/>
          </a:prstGeom>
          <a:solidFill>
            <a:srgbClr val="B1C1E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ru-RU" sz="1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Субъекты МСП, 279 ед.</a:t>
            </a:r>
            <a:endParaRPr lang="ru-RU" sz="1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293295347"/>
              </p:ext>
            </p:extLst>
          </p:nvPr>
        </p:nvGraphicFramePr>
        <p:xfrm>
          <a:off x="6098490" y="1846561"/>
          <a:ext cx="2728237" cy="45537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787078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Рисунок 134" descr="Посевы со сплошной заливкой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957500" y="5070533"/>
            <a:ext cx="332308" cy="360000"/>
          </a:xfrm>
          <a:prstGeom prst="rect">
            <a:avLst/>
          </a:prstGeom>
        </p:spPr>
      </p:pic>
      <p:pic>
        <p:nvPicPr>
          <p:cNvPr id="101" name="Рисунок 100" descr="Сельское хозяйство со сплошной заливкой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649260" y="4558953"/>
            <a:ext cx="332308" cy="360000"/>
          </a:xfrm>
          <a:prstGeom prst="rect">
            <a:avLst/>
          </a:prstGeom>
        </p:spPr>
      </p:pic>
      <p:pic>
        <p:nvPicPr>
          <p:cNvPr id="95" name="Рисунок 94" descr="Лиственное дерево со сплошной заливкой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682370" y="5430533"/>
            <a:ext cx="332308" cy="360000"/>
          </a:xfrm>
          <a:prstGeom prst="rect">
            <a:avLst/>
          </a:prstGeom>
        </p:spPr>
      </p:pic>
      <p:pic>
        <p:nvPicPr>
          <p:cNvPr id="97" name="Рисунок 96" descr="Елка со сплошной заливкой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900524" y="5449737"/>
            <a:ext cx="332308" cy="360000"/>
          </a:xfrm>
          <a:prstGeom prst="rect">
            <a:avLst/>
          </a:prstGeom>
        </p:spPr>
      </p:pic>
      <p:sp>
        <p:nvSpPr>
          <p:cNvPr id="39" name="Скругленный прямоугольник 38"/>
          <p:cNvSpPr/>
          <p:nvPr/>
        </p:nvSpPr>
        <p:spPr>
          <a:xfrm>
            <a:off x="493883" y="1825969"/>
            <a:ext cx="4151851" cy="1483045"/>
          </a:xfrm>
          <a:prstGeom prst="roundRect">
            <a:avLst>
              <a:gd name="adj" fmla="val 13233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0" name="Скругленный прямоугольник 39"/>
          <p:cNvSpPr/>
          <p:nvPr/>
        </p:nvSpPr>
        <p:spPr>
          <a:xfrm>
            <a:off x="473498" y="871919"/>
            <a:ext cx="4151851" cy="727487"/>
          </a:xfrm>
          <a:prstGeom prst="roundRect">
            <a:avLst>
              <a:gd name="adj" fmla="val 27681"/>
            </a:avLst>
          </a:prstGeom>
          <a:solidFill>
            <a:srgbClr val="B1C1E4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КЛИМАТ</a:t>
            </a: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4734670" y="1825969"/>
            <a:ext cx="4029425" cy="1483045"/>
          </a:xfrm>
          <a:prstGeom prst="roundRect">
            <a:avLst>
              <a:gd name="adj" fmla="val 14095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493362" y="3562370"/>
            <a:ext cx="4151851" cy="775596"/>
          </a:xfrm>
          <a:prstGeom prst="roundRect">
            <a:avLst>
              <a:gd name="adj" fmla="val 29330"/>
            </a:avLst>
          </a:prstGeom>
          <a:solidFill>
            <a:srgbClr val="B1C1E4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</a:pP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ЛЕСНЫЕ</a:t>
            </a:r>
            <a:r>
              <a:rPr kumimoji="0" lang="ru-RU" sz="11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РЕСУРСЫ</a:t>
            </a:r>
            <a:endParaRPr kumimoji="0" lang="ru-RU" sz="11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578786" y="163628"/>
            <a:ext cx="2697070" cy="273844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ресурсная база</a:t>
            </a:r>
          </a:p>
        </p:txBody>
      </p:sp>
      <p:sp>
        <p:nvSpPr>
          <p:cNvPr id="19" name="Номер слайда 50"/>
          <p:cNvSpPr>
            <a:spLocks noGrp="1" noEditPoints="1"/>
          </p:cNvSpPr>
          <p:nvPr>
            <p:ph type="sldNum" sz="quarter" idx="12"/>
          </p:nvPr>
        </p:nvSpPr>
        <p:spPr>
          <a:xfrm>
            <a:off x="8363054" y="6607268"/>
            <a:ext cx="671652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Скругленный прямоугольник 42"/>
          <p:cNvSpPr/>
          <p:nvPr/>
        </p:nvSpPr>
        <p:spPr>
          <a:xfrm>
            <a:off x="4762376" y="866040"/>
            <a:ext cx="4001720" cy="702834"/>
          </a:xfrm>
          <a:prstGeom prst="roundRect">
            <a:avLst>
              <a:gd name="adj" fmla="val 29330"/>
            </a:avLst>
          </a:prstGeom>
          <a:solidFill>
            <a:srgbClr val="B1C1E4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</a:pP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ВОДНЫЕ</a:t>
            </a:r>
            <a:r>
              <a:rPr kumimoji="0" lang="ru-RU" sz="11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РЕСУРСЫ</a:t>
            </a:r>
            <a:endParaRPr kumimoji="0" lang="ru-RU" sz="11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6" name="Скругленный прямоугольник 45"/>
          <p:cNvSpPr/>
          <p:nvPr/>
        </p:nvSpPr>
        <p:spPr>
          <a:xfrm>
            <a:off x="4841964" y="4610921"/>
            <a:ext cx="3922132" cy="1485081"/>
          </a:xfrm>
          <a:prstGeom prst="roundRect">
            <a:avLst>
              <a:gd name="adj" fmla="val 13664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7" name="Скругленный прямоугольник 46"/>
          <p:cNvSpPr/>
          <p:nvPr/>
        </p:nvSpPr>
        <p:spPr>
          <a:xfrm>
            <a:off x="4859188" y="3576948"/>
            <a:ext cx="3904908" cy="761018"/>
          </a:xfrm>
          <a:prstGeom prst="roundRect">
            <a:avLst>
              <a:gd name="adj" fmla="val 25208"/>
            </a:avLst>
          </a:prstGeom>
          <a:solidFill>
            <a:srgbClr val="B1C1E4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ЗЕМЛИ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759179" y="1948994"/>
            <a:ext cx="3220542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2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умеренно-континентальный 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1124178" y="2296726"/>
            <a:ext cx="1534567" cy="5078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средняя температура:</a:t>
            </a:r>
          </a:p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январе </a:t>
            </a: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-26,3℃</a:t>
            </a:r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в  </a:t>
            </a: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августе + 34,7℃</a:t>
            </a:r>
            <a:endParaRPr lang="ru-RU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1166475" y="2741085"/>
            <a:ext cx="1932450" cy="5078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endParaRPr lang="ru-RU" sz="9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2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Среднегодовая  норма </a:t>
            </a:r>
            <a:r>
              <a:rPr lang="ru-RU" sz="12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осадков достигает </a:t>
            </a:r>
            <a:r>
              <a:rPr lang="ru-RU" sz="12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530 мм.</a:t>
            </a:r>
          </a:p>
        </p:txBody>
      </p:sp>
      <p:pic>
        <p:nvPicPr>
          <p:cNvPr id="80" name="Рисунок 79" descr="Термометр со сплошной заливкой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711301" y="2324741"/>
            <a:ext cx="332308" cy="360000"/>
          </a:xfrm>
          <a:prstGeom prst="rect">
            <a:avLst/>
          </a:prstGeom>
        </p:spPr>
      </p:pic>
      <p:pic>
        <p:nvPicPr>
          <p:cNvPr id="84" name="Рисунок 83" descr="Дождь со сплошной заливкой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711301" y="2827653"/>
            <a:ext cx="332308" cy="360000"/>
          </a:xfrm>
          <a:prstGeom prst="rect">
            <a:avLst/>
          </a:prstGeom>
        </p:spPr>
      </p:pic>
      <p:sp>
        <p:nvSpPr>
          <p:cNvPr id="86" name="TextBox 85"/>
          <p:cNvSpPr txBox="1"/>
          <p:nvPr/>
        </p:nvSpPr>
        <p:spPr>
          <a:xfrm>
            <a:off x="900524" y="4674697"/>
            <a:ext cx="3192801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endParaRPr lang="ru-RU" sz="1100" b="1" dirty="0" smtClean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100" b="1" dirty="0" smtClean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площадь 30,6 </a:t>
            </a:r>
            <a:r>
              <a:rPr lang="ru-RU" sz="1100" b="1" dirty="0" err="1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тыс.га</a:t>
            </a:r>
            <a:endParaRPr lang="ru-RU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9" name="TextBox 98"/>
          <p:cNvSpPr txBox="1"/>
          <p:nvPr/>
        </p:nvSpPr>
        <p:spPr>
          <a:xfrm>
            <a:off x="3041948" y="4460879"/>
            <a:ext cx="1424548" cy="30008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endParaRPr lang="ru-RU" sz="900" b="1" dirty="0" smtClean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05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почвы</a:t>
            </a:r>
            <a:endParaRPr lang="en-US" sz="105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2" name="TextBox 101"/>
          <p:cNvSpPr txBox="1"/>
          <p:nvPr/>
        </p:nvSpPr>
        <p:spPr>
          <a:xfrm>
            <a:off x="2861615" y="4827733"/>
            <a:ext cx="2183218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71450" indent="-171450">
              <a:lnSpc>
                <a:spcPts val="620"/>
              </a:lnSpc>
              <a:buFont typeface="Arial" panose="020B0604020202020204" pitchFamily="34" charset="0"/>
              <a:buChar char="•"/>
            </a:pPr>
            <a:r>
              <a:rPr lang="ru-RU" sz="1000" b="1" spc="-3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преобладают </a:t>
            </a:r>
            <a:r>
              <a:rPr lang="ru-RU" sz="1000" b="1" spc="-3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черноземные</a:t>
            </a:r>
          </a:p>
          <a:p>
            <a:pPr>
              <a:lnSpc>
                <a:spcPts val="620"/>
              </a:lnSpc>
            </a:pPr>
            <a:r>
              <a:rPr lang="ru-RU" sz="1000" b="1" spc="-3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</a:p>
          <a:p>
            <a:pPr>
              <a:lnSpc>
                <a:spcPts val="620"/>
              </a:lnSpc>
            </a:pPr>
            <a:r>
              <a:rPr lang="ru-RU" sz="1000" b="1" spc="-3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00" b="1" spc="-3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почвы                          </a:t>
            </a:r>
            <a:endParaRPr lang="ru-RU" sz="1000" b="1" spc="-3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lnSpc>
                <a:spcPts val="620"/>
              </a:lnSpc>
              <a:buFont typeface="Arial" panose="020B0604020202020204" pitchFamily="34" charset="0"/>
              <a:buChar char="•"/>
            </a:pPr>
            <a:r>
              <a:rPr lang="ru-RU" sz="1000" b="1" spc="-3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ts val="620"/>
              </a:lnSpc>
            </a:pPr>
            <a:r>
              <a:rPr lang="ru-RU" sz="1000" spc="-3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00" spc="-3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подходят </a:t>
            </a:r>
            <a:r>
              <a:rPr lang="ru-RU" sz="1000" spc="-3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 </a:t>
            </a:r>
            <a:r>
              <a:rPr lang="ru-RU" sz="1000" spc="-3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с/х производства</a:t>
            </a:r>
            <a:endParaRPr lang="ru-RU" sz="1000" spc="-3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620"/>
              </a:lnSpc>
            </a:pPr>
            <a:endParaRPr lang="ru-RU" sz="1000" spc="-3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6" name="TextBox 115"/>
          <p:cNvSpPr txBox="1"/>
          <p:nvPr/>
        </p:nvSpPr>
        <p:spPr>
          <a:xfrm>
            <a:off x="5044834" y="4707664"/>
            <a:ext cx="3349201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общая площадь </a:t>
            </a: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125,4 </a:t>
            </a:r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тыс. га </a:t>
            </a:r>
          </a:p>
        </p:txBody>
      </p:sp>
      <p:sp>
        <p:nvSpPr>
          <p:cNvPr id="117" name="TextBox 116"/>
          <p:cNvSpPr txBox="1"/>
          <p:nvPr/>
        </p:nvSpPr>
        <p:spPr>
          <a:xfrm>
            <a:off x="5405344" y="5154084"/>
            <a:ext cx="1405251" cy="5078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земли с/х назначения</a:t>
            </a:r>
          </a:p>
          <a:p>
            <a:r>
              <a:rPr lang="ru-RU" sz="11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94,8 тыс</a:t>
            </a:r>
            <a:r>
              <a:rPr lang="ru-RU" sz="11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га</a:t>
            </a:r>
          </a:p>
        </p:txBody>
      </p:sp>
      <p:sp>
        <p:nvSpPr>
          <p:cNvPr id="118" name="TextBox 117"/>
          <p:cNvSpPr txBox="1"/>
          <p:nvPr/>
        </p:nvSpPr>
        <p:spPr>
          <a:xfrm>
            <a:off x="6810595" y="5453626"/>
            <a:ext cx="2183219" cy="48474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05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земли </a:t>
            </a:r>
            <a:r>
              <a:rPr lang="ru-RU" sz="105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промышленности, энергетики, транспорта и </a:t>
            </a:r>
            <a:r>
              <a:rPr lang="ru-RU" sz="1050" b="1" dirty="0" err="1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т.д</a:t>
            </a:r>
            <a:endParaRPr lang="ru-RU" sz="105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05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0,4 тыс</a:t>
            </a:r>
            <a:r>
              <a:rPr lang="ru-RU" sz="105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га</a:t>
            </a:r>
          </a:p>
        </p:txBody>
      </p:sp>
      <p:pic>
        <p:nvPicPr>
          <p:cNvPr id="133" name="Рисунок 132" descr="Производство со сплошной заливкой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6381751" y="5516000"/>
            <a:ext cx="332308" cy="360000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1615498" y="5070535"/>
            <a:ext cx="3146879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b="1" dirty="0" smtClean="0">
                <a:solidFill>
                  <a:srgbClr val="4756A0"/>
                </a:solidFill>
              </a:rPr>
              <a:t>     </a:t>
            </a:r>
          </a:p>
        </p:txBody>
      </p:sp>
      <p:sp>
        <p:nvSpPr>
          <p:cNvPr id="44" name="Скругленный прямоугольник 43"/>
          <p:cNvSpPr/>
          <p:nvPr/>
        </p:nvSpPr>
        <p:spPr>
          <a:xfrm>
            <a:off x="660053" y="4644587"/>
            <a:ext cx="4151851" cy="1451414"/>
          </a:xfrm>
          <a:prstGeom prst="roundRect">
            <a:avLst>
              <a:gd name="adj" fmla="val 14095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" name="Прямоугольник 2"/>
          <p:cNvSpPr/>
          <p:nvPr/>
        </p:nvSpPr>
        <p:spPr>
          <a:xfrm>
            <a:off x="4957500" y="1948995"/>
            <a:ext cx="380659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srgbClr val="4756A0"/>
                </a:solidFill>
              </a:rPr>
              <a:t>водный фонд</a:t>
            </a:r>
          </a:p>
          <a:p>
            <a:r>
              <a:rPr lang="ru-RU" sz="1200" b="1" dirty="0">
                <a:solidFill>
                  <a:srgbClr val="4756A0"/>
                </a:solidFill>
              </a:rPr>
              <a:t>415 га</a:t>
            </a:r>
          </a:p>
          <a:p>
            <a:r>
              <a:rPr lang="ru-RU" sz="1200" b="1" dirty="0">
                <a:solidFill>
                  <a:srgbClr val="4756A0"/>
                </a:solidFill>
              </a:rPr>
              <a:t>часть рек протекает на юго-восток (</a:t>
            </a:r>
            <a:r>
              <a:rPr lang="ru-RU" sz="1200" b="1" dirty="0" err="1">
                <a:solidFill>
                  <a:srgbClr val="4756A0"/>
                </a:solidFill>
              </a:rPr>
              <a:t>р.Алай</a:t>
            </a:r>
            <a:r>
              <a:rPr lang="ru-RU" sz="1200" b="1" dirty="0">
                <a:solidFill>
                  <a:srgbClr val="4756A0"/>
                </a:solidFill>
              </a:rPr>
              <a:t>, р. </a:t>
            </a:r>
            <a:r>
              <a:rPr lang="ru-RU" sz="1200" b="1" dirty="0" err="1">
                <a:solidFill>
                  <a:srgbClr val="4756A0"/>
                </a:solidFill>
              </a:rPr>
              <a:t>Донгуз</a:t>
            </a:r>
            <a:r>
              <a:rPr lang="ru-RU" sz="1200" b="1" dirty="0">
                <a:solidFill>
                  <a:srgbClr val="4756A0"/>
                </a:solidFill>
              </a:rPr>
              <a:t> и др.) и в западном направлении (р. Уза, </a:t>
            </a:r>
            <a:r>
              <a:rPr lang="ru-RU" sz="1200" b="1" dirty="0" err="1">
                <a:solidFill>
                  <a:srgbClr val="4756A0"/>
                </a:solidFill>
              </a:rPr>
              <a:t>р.Грязнуха</a:t>
            </a:r>
            <a:r>
              <a:rPr lang="ru-RU" sz="1200" b="1" dirty="0">
                <a:solidFill>
                  <a:srgbClr val="4756A0"/>
                </a:solidFill>
              </a:rPr>
              <a:t>). </a:t>
            </a:r>
          </a:p>
          <a:p>
            <a:r>
              <a:rPr lang="ru-RU" sz="1200" b="1" dirty="0">
                <a:solidFill>
                  <a:srgbClr val="4756A0"/>
                </a:solidFill>
              </a:rPr>
              <a:t>есть ресурсы для разведения рыб разных пород</a:t>
            </a:r>
          </a:p>
        </p:txBody>
      </p:sp>
      <p:pic>
        <p:nvPicPr>
          <p:cNvPr id="48" name="Picture 5" descr="https://gas-kvas.com/grafic/uploads/posts/2024-01/gas-kvas-com-p-reka-na-prozrachnom-fone-dlya-detei-3.pn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4839601" y="1877831"/>
            <a:ext cx="410463" cy="222756"/>
          </a:xfrm>
          <a:prstGeom prst="rect">
            <a:avLst/>
          </a:prstGeom>
          <a:noFill/>
        </p:spPr>
      </p:pic>
      <p:sp>
        <p:nvSpPr>
          <p:cNvPr id="49" name="TextBox 48"/>
          <p:cNvSpPr txBox="1"/>
          <p:nvPr/>
        </p:nvSpPr>
        <p:spPr>
          <a:xfrm>
            <a:off x="1184287" y="5100021"/>
            <a:ext cx="1048219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endParaRPr lang="ru-RU" sz="1000" b="1" dirty="0" smtClean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0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000" b="1" dirty="0" smtClean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0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смешанный лес</a:t>
            </a:r>
            <a:endParaRPr lang="ru-RU" sz="10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1612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Скругленный прямоугольник 38"/>
          <p:cNvSpPr/>
          <p:nvPr/>
        </p:nvSpPr>
        <p:spPr>
          <a:xfrm>
            <a:off x="251521" y="1825969"/>
            <a:ext cx="2245403" cy="1569660"/>
          </a:xfrm>
          <a:prstGeom prst="roundRect">
            <a:avLst>
              <a:gd name="adj" fmla="val 13233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0" name="Скругленный прямоугольник 39"/>
          <p:cNvSpPr/>
          <p:nvPr/>
        </p:nvSpPr>
        <p:spPr>
          <a:xfrm>
            <a:off x="473499" y="871919"/>
            <a:ext cx="2010570" cy="363743"/>
          </a:xfrm>
          <a:prstGeom prst="roundRect">
            <a:avLst>
              <a:gd name="adj" fmla="val 27681"/>
            </a:avLst>
          </a:prstGeom>
          <a:solidFill>
            <a:srgbClr val="B1C1E4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</a:pP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Социальная</a:t>
            </a:r>
            <a:endParaRPr kumimoji="0" lang="ru-RU" sz="11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2649260" y="1825969"/>
            <a:ext cx="2007312" cy="1569660"/>
          </a:xfrm>
          <a:prstGeom prst="roundRect">
            <a:avLst>
              <a:gd name="adj" fmla="val 14095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4841964" y="891164"/>
            <a:ext cx="1669225" cy="369622"/>
          </a:xfrm>
          <a:prstGeom prst="roundRect">
            <a:avLst>
              <a:gd name="adj" fmla="val 29330"/>
            </a:avLst>
          </a:prstGeom>
          <a:solidFill>
            <a:srgbClr val="B1C1E4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</a:pP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Инженерная</a:t>
            </a:r>
            <a:endParaRPr kumimoji="0" lang="ru-RU" sz="11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578786" y="163628"/>
            <a:ext cx="2697070" cy="273844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Инфраструктура</a:t>
            </a:r>
            <a:endParaRPr lang="ru-RU" sz="2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Номер слайда 50"/>
          <p:cNvSpPr>
            <a:spLocks noGrp="1" noEditPoints="1"/>
          </p:cNvSpPr>
          <p:nvPr>
            <p:ph type="sldNum" sz="quarter" idx="12"/>
          </p:nvPr>
        </p:nvSpPr>
        <p:spPr>
          <a:xfrm>
            <a:off x="8363054" y="6607268"/>
            <a:ext cx="671652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Скругленный прямоугольник 42"/>
          <p:cNvSpPr/>
          <p:nvPr/>
        </p:nvSpPr>
        <p:spPr>
          <a:xfrm>
            <a:off x="2649260" y="891164"/>
            <a:ext cx="1909755" cy="369622"/>
          </a:xfrm>
          <a:prstGeom prst="roundRect">
            <a:avLst>
              <a:gd name="adj" fmla="val 29330"/>
            </a:avLst>
          </a:prstGeom>
          <a:solidFill>
            <a:srgbClr val="B1C1E4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</a:pP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Транспортная</a:t>
            </a:r>
            <a:endParaRPr kumimoji="0" lang="ru-RU" sz="11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6" name="Скругленный прямоугольник 45"/>
          <p:cNvSpPr/>
          <p:nvPr/>
        </p:nvSpPr>
        <p:spPr>
          <a:xfrm>
            <a:off x="6714059" y="1809118"/>
            <a:ext cx="1872208" cy="1586511"/>
          </a:xfrm>
          <a:prstGeom prst="roundRect">
            <a:avLst>
              <a:gd name="adj" fmla="val 13664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7" name="Скругленный прямоугольник 46"/>
          <p:cNvSpPr/>
          <p:nvPr/>
        </p:nvSpPr>
        <p:spPr>
          <a:xfrm>
            <a:off x="6714059" y="863535"/>
            <a:ext cx="1872208" cy="380509"/>
          </a:xfrm>
          <a:prstGeom prst="roundRect">
            <a:avLst>
              <a:gd name="adj" fmla="val 25208"/>
            </a:avLst>
          </a:prstGeom>
          <a:solidFill>
            <a:srgbClr val="B1C1E4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</a:pP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Информационная</a:t>
            </a:r>
            <a:endParaRPr kumimoji="0" lang="ru-RU" sz="11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310674" y="1809118"/>
            <a:ext cx="2173395" cy="135421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Детские сады</a:t>
            </a:r>
          </a:p>
          <a:p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Школы</a:t>
            </a:r>
          </a:p>
          <a:p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Здравоохранение</a:t>
            </a:r>
          </a:p>
          <a:p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Библиотеки</a:t>
            </a:r>
          </a:p>
          <a:p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Дома культуры</a:t>
            </a:r>
          </a:p>
          <a:p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Объекты спорта</a:t>
            </a:r>
          </a:p>
          <a:p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Дополнительное образование</a:t>
            </a:r>
          </a:p>
          <a:p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Социальная поддержка</a:t>
            </a:r>
            <a:endParaRPr lang="ru-RU" sz="11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9" name="TextBox 98"/>
          <p:cNvSpPr txBox="1"/>
          <p:nvPr/>
        </p:nvSpPr>
        <p:spPr>
          <a:xfrm>
            <a:off x="4957500" y="1825969"/>
            <a:ext cx="1553689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энергоснабжение –</a:t>
            </a:r>
          </a:p>
          <a:p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      2 организация</a:t>
            </a:r>
          </a:p>
          <a:p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водоснабжение – </a:t>
            </a:r>
          </a:p>
          <a:p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      1 организация</a:t>
            </a:r>
          </a:p>
          <a:p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теплоснабжение –</a:t>
            </a:r>
          </a:p>
          <a:p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      1 организация</a:t>
            </a:r>
          </a:p>
          <a:p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газоснабжение – </a:t>
            </a:r>
          </a:p>
          <a:p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      2 организации</a:t>
            </a:r>
            <a:endParaRPr lang="en-US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615498" y="5070535"/>
            <a:ext cx="3146879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b="1" dirty="0" smtClean="0">
                <a:solidFill>
                  <a:srgbClr val="4756A0"/>
                </a:solidFill>
              </a:rPr>
              <a:t>     </a:t>
            </a:r>
          </a:p>
        </p:txBody>
      </p:sp>
      <p:sp>
        <p:nvSpPr>
          <p:cNvPr id="44" name="Скругленный прямоугольник 43"/>
          <p:cNvSpPr/>
          <p:nvPr/>
        </p:nvSpPr>
        <p:spPr>
          <a:xfrm>
            <a:off x="4841964" y="1825969"/>
            <a:ext cx="1681593" cy="1569660"/>
          </a:xfrm>
          <a:prstGeom prst="roundRect">
            <a:avLst>
              <a:gd name="adj" fmla="val 14095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" name="Прямоугольник 3"/>
          <p:cNvSpPr/>
          <p:nvPr/>
        </p:nvSpPr>
        <p:spPr>
          <a:xfrm>
            <a:off x="2803840" y="1916831"/>
            <a:ext cx="190076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Федеральная автомобильная дорога </a:t>
            </a:r>
            <a:r>
              <a:rPr lang="ru-RU" sz="1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М5 «Урал»</a:t>
            </a:r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 (Москва — Рязань — Пенза — Самара — Уфа — Челябинск) - 1879 </a:t>
            </a: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км.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6822071" y="1825969"/>
            <a:ext cx="165618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почтовая связь </a:t>
            </a:r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–</a:t>
            </a:r>
          </a:p>
          <a:p>
            <a:pPr lvl="0"/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11 отделений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сотовая связь </a:t>
            </a:r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</a:p>
          <a:p>
            <a:pPr lvl="0"/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4 оператора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интернет </a:t>
            </a:r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–</a:t>
            </a:r>
          </a:p>
          <a:p>
            <a:pPr lvl="0"/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 1</a:t>
            </a: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организация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СМИ </a:t>
            </a:r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</a:p>
          <a:p>
            <a:pPr lvl="0"/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 организация</a:t>
            </a:r>
            <a:endParaRPr lang="en-US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Picture backgroun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497" y="3534256"/>
            <a:ext cx="2197763" cy="1569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Picture backgroun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531" y="5201340"/>
            <a:ext cx="2269389" cy="1412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Picture backgroun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8937" y="3535288"/>
            <a:ext cx="2308240" cy="1569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Picture background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3569567"/>
            <a:ext cx="2088232" cy="1535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Picture background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3832" y="5201340"/>
            <a:ext cx="2376264" cy="1409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Picture background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4826" y="5229076"/>
            <a:ext cx="2321441" cy="1385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6779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Скругленный прямоугольник 248"/>
          <p:cNvSpPr/>
          <p:nvPr/>
        </p:nvSpPr>
        <p:spPr>
          <a:xfrm>
            <a:off x="7014103" y="1987660"/>
            <a:ext cx="1931949" cy="4129067"/>
          </a:xfrm>
          <a:prstGeom prst="roundRect">
            <a:avLst>
              <a:gd name="adj" fmla="val 1068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x-none">
              <a:solidFill>
                <a:prstClr val="white"/>
              </a:solidFill>
            </a:endParaRPr>
          </a:p>
        </p:txBody>
      </p:sp>
      <p:sp>
        <p:nvSpPr>
          <p:cNvPr id="250" name="Скругленный прямоугольник 249"/>
          <p:cNvSpPr/>
          <p:nvPr/>
        </p:nvSpPr>
        <p:spPr>
          <a:xfrm>
            <a:off x="7048484" y="1117823"/>
            <a:ext cx="1897568" cy="775596"/>
          </a:xfrm>
          <a:prstGeom prst="roundRect">
            <a:avLst>
              <a:gd name="adj" fmla="val 29072"/>
            </a:avLst>
          </a:prstGeom>
          <a:solidFill>
            <a:srgbClr val="B1C1E4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96000" rtlCol="0" anchor="ctr"/>
          <a:lstStyle/>
          <a:p>
            <a:pPr algn="ctr" defTabSz="457200">
              <a:buSzPct val="100000"/>
            </a:pPr>
            <a:r>
              <a:rPr lang="ru-RU" sz="11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КУЛЬТУРА</a:t>
            </a:r>
            <a:endParaRPr lang="x-none" dirty="0">
              <a:solidFill>
                <a:prstClr val="black"/>
              </a:solidFill>
            </a:endParaRPr>
          </a:p>
        </p:txBody>
      </p:sp>
      <p:sp>
        <p:nvSpPr>
          <p:cNvPr id="254" name="TextBox 253"/>
          <p:cNvSpPr txBox="1"/>
          <p:nvPr/>
        </p:nvSpPr>
        <p:spPr>
          <a:xfrm>
            <a:off x="7198609" y="2333103"/>
            <a:ext cx="1581290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457200">
              <a:lnSpc>
                <a:spcPts val="1220"/>
              </a:lnSpc>
            </a:pPr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457200">
              <a:lnSpc>
                <a:spcPts val="1220"/>
              </a:lnSpc>
            </a:pP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клубных учреждений</a:t>
            </a:r>
          </a:p>
        </p:txBody>
      </p:sp>
      <p:sp>
        <p:nvSpPr>
          <p:cNvPr id="259" name="TextBox 258"/>
          <p:cNvSpPr txBox="1"/>
          <p:nvPr/>
        </p:nvSpPr>
        <p:spPr>
          <a:xfrm>
            <a:off x="7198608" y="4433528"/>
            <a:ext cx="1747444" cy="123973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457200">
              <a:lnSpc>
                <a:spcPts val="1220"/>
              </a:lnSpc>
            </a:pPr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ru-RU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457200">
              <a:lnSpc>
                <a:spcPts val="1220"/>
              </a:lnSpc>
            </a:pPr>
            <a:r>
              <a:rPr lang="ru-RU" sz="1100" b="1" spc="-2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туристических маршрута</a:t>
            </a:r>
          </a:p>
          <a:p>
            <a:pPr defTabSz="457200">
              <a:lnSpc>
                <a:spcPts val="1220"/>
              </a:lnSpc>
            </a:pPr>
            <a:endParaRPr lang="ru-RU" sz="1100" b="1" spc="-2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457200">
              <a:lnSpc>
                <a:spcPts val="1220"/>
              </a:lnSpc>
            </a:pPr>
            <a:endParaRPr lang="ru-RU" sz="1100" b="1" spc="-20" dirty="0" smtClean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457200">
              <a:lnSpc>
                <a:spcPts val="1220"/>
              </a:lnSpc>
            </a:pPr>
            <a:r>
              <a:rPr lang="ru-RU" sz="1600" b="1" spc="-2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  <a:p>
            <a:pPr defTabSz="457200">
              <a:lnSpc>
                <a:spcPts val="1220"/>
              </a:lnSpc>
            </a:pP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</a:t>
            </a:r>
            <a:r>
              <a:rPr lang="ru-RU" sz="1100" b="1" spc="-2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чреждение дополнительного образования</a:t>
            </a:r>
            <a:endParaRPr lang="ru-RU" sz="1100" b="1" spc="-2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2" name="TextBox 261"/>
          <p:cNvSpPr txBox="1"/>
          <p:nvPr/>
        </p:nvSpPr>
        <p:spPr>
          <a:xfrm>
            <a:off x="7198610" y="3877622"/>
            <a:ext cx="825083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457200">
              <a:lnSpc>
                <a:spcPts val="1220"/>
              </a:lnSpc>
            </a:pPr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b="1" spc="-20" dirty="0" err="1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памятниковобелисков</a:t>
            </a:r>
            <a:endParaRPr lang="ru-RU" sz="1100" b="1" spc="-2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5" name="TextBox 264"/>
          <p:cNvSpPr txBox="1"/>
          <p:nvPr/>
        </p:nvSpPr>
        <p:spPr>
          <a:xfrm>
            <a:off x="7198609" y="3414269"/>
            <a:ext cx="825084" cy="30777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457200">
              <a:lnSpc>
                <a:spcPts val="1220"/>
              </a:lnSpc>
            </a:pPr>
            <a:r>
              <a:rPr lang="ru-RU" sz="1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defTabSz="457200">
              <a:lnSpc>
                <a:spcPts val="1220"/>
              </a:lnSpc>
            </a:pP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музей</a:t>
            </a:r>
          </a:p>
        </p:txBody>
      </p:sp>
      <p:sp>
        <p:nvSpPr>
          <p:cNvPr id="270" name="TextBox 269"/>
          <p:cNvSpPr txBox="1"/>
          <p:nvPr/>
        </p:nvSpPr>
        <p:spPr>
          <a:xfrm>
            <a:off x="7198610" y="2873687"/>
            <a:ext cx="825083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457200">
              <a:lnSpc>
                <a:spcPts val="1220"/>
              </a:lnSpc>
            </a:pPr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библиотек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78784" y="550177"/>
            <a:ext cx="845592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457200"/>
            <a:r>
              <a:rPr lang="ru-RU" sz="2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Социальная инфраструктура</a:t>
            </a:r>
          </a:p>
        </p:txBody>
      </p:sp>
      <p:sp>
        <p:nvSpPr>
          <p:cNvPr id="19" name="Номер слайда 50"/>
          <p:cNvSpPr>
            <a:spLocks noGrp="1" noEditPoints="1"/>
          </p:cNvSpPr>
          <p:nvPr>
            <p:ph type="sldNum" sz="quarter" idx="12"/>
          </p:nvPr>
        </p:nvSpPr>
        <p:spPr>
          <a:xfrm>
            <a:off x="8363054" y="6607270"/>
            <a:ext cx="671652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8</a:t>
            </a:fld>
            <a:endParaRPr lang="x-none" sz="8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387800" y="2021404"/>
            <a:ext cx="2173043" cy="4129068"/>
          </a:xfrm>
          <a:prstGeom prst="roundRect">
            <a:avLst>
              <a:gd name="adj" fmla="val 1068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x-none">
              <a:solidFill>
                <a:prstClr val="white"/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371660" y="1117699"/>
            <a:ext cx="2141273" cy="775596"/>
          </a:xfrm>
          <a:prstGeom prst="roundRect">
            <a:avLst>
              <a:gd name="adj" fmla="val 29072"/>
            </a:avLst>
          </a:prstGeom>
          <a:solidFill>
            <a:srgbClr val="B1C1E4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96000" rtlCol="0" anchor="t"/>
          <a:lstStyle/>
          <a:p>
            <a:pPr algn="ctr" defTabSz="457200">
              <a:buSzPct val="100000"/>
            </a:pPr>
            <a:r>
              <a:rPr lang="ru-RU" sz="11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ОБРАЗОВАНИЕ</a:t>
            </a:r>
          </a:p>
        </p:txBody>
      </p:sp>
      <p:pic>
        <p:nvPicPr>
          <p:cNvPr id="38" name="Рисунок 37" descr="Квадратная академическая шапочка со сплошной заливкой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138564" y="1153655"/>
            <a:ext cx="332308" cy="360000"/>
          </a:xfrm>
          <a:prstGeom prst="rect">
            <a:avLst/>
          </a:prstGeom>
        </p:spPr>
      </p:pic>
      <p:cxnSp>
        <p:nvCxnSpPr>
          <p:cNvPr id="53" name="Прямая соединительная линия 52"/>
          <p:cNvCxnSpPr/>
          <p:nvPr/>
        </p:nvCxnSpPr>
        <p:spPr>
          <a:xfrm>
            <a:off x="1588371" y="2439744"/>
            <a:ext cx="0" cy="3698048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578784" y="2333104"/>
            <a:ext cx="1009588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457200">
              <a:lnSpc>
                <a:spcPts val="1220"/>
              </a:lnSpc>
            </a:pPr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b="1" spc="-2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учреждения</a:t>
            </a:r>
            <a:endParaRPr lang="ru-RU" sz="1100" b="1" spc="-2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578784" y="2532868"/>
            <a:ext cx="862036" cy="2564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457200">
              <a:lnSpc>
                <a:spcPts val="980"/>
              </a:lnSpc>
            </a:pPr>
            <a:r>
              <a:rPr lang="ru-RU" sz="9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дошкольного образования</a:t>
            </a:r>
          </a:p>
        </p:txBody>
      </p:sp>
      <p:sp>
        <p:nvSpPr>
          <p:cNvPr id="114" name="TextBox 113"/>
          <p:cNvSpPr txBox="1"/>
          <p:nvPr/>
        </p:nvSpPr>
        <p:spPr>
          <a:xfrm>
            <a:off x="1687853" y="2333105"/>
            <a:ext cx="884420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457200">
              <a:lnSpc>
                <a:spcPts val="1220"/>
              </a:lnSpc>
            </a:pPr>
            <a:r>
              <a:rPr lang="ru-RU" sz="11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235 </a:t>
            </a:r>
            <a:r>
              <a:rPr lang="ru-RU" sz="1100" spc="-2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воспитанника</a:t>
            </a:r>
            <a:endParaRPr lang="ru-RU" sz="1100" spc="-2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6" name="TextBox 145"/>
          <p:cNvSpPr txBox="1"/>
          <p:nvPr/>
        </p:nvSpPr>
        <p:spPr>
          <a:xfrm>
            <a:off x="763290" y="5863510"/>
            <a:ext cx="677530" cy="1282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457200">
              <a:lnSpc>
                <a:spcPts val="980"/>
              </a:lnSpc>
            </a:pPr>
            <a:endParaRPr lang="ru-RU" sz="9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6" name="TextBox 165"/>
          <p:cNvSpPr txBox="1"/>
          <p:nvPr/>
        </p:nvSpPr>
        <p:spPr>
          <a:xfrm>
            <a:off x="467544" y="3429603"/>
            <a:ext cx="1120828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457200">
              <a:lnSpc>
                <a:spcPts val="1220"/>
              </a:lnSpc>
            </a:pPr>
            <a:r>
              <a:rPr lang="ru-RU" sz="1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учреждений</a:t>
            </a:r>
          </a:p>
        </p:txBody>
      </p:sp>
      <p:sp>
        <p:nvSpPr>
          <p:cNvPr id="167" name="TextBox 166"/>
          <p:cNvSpPr txBox="1"/>
          <p:nvPr/>
        </p:nvSpPr>
        <p:spPr>
          <a:xfrm>
            <a:off x="578784" y="3583492"/>
            <a:ext cx="862036" cy="2564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457200">
              <a:lnSpc>
                <a:spcPts val="980"/>
              </a:lnSpc>
            </a:pPr>
            <a:r>
              <a:rPr lang="ru-RU" sz="9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школьного образования</a:t>
            </a:r>
          </a:p>
        </p:txBody>
      </p:sp>
      <p:sp>
        <p:nvSpPr>
          <p:cNvPr id="170" name="TextBox 169"/>
          <p:cNvSpPr txBox="1"/>
          <p:nvPr/>
        </p:nvSpPr>
        <p:spPr>
          <a:xfrm>
            <a:off x="1645790" y="3441381"/>
            <a:ext cx="825082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457200">
              <a:lnSpc>
                <a:spcPts val="1220"/>
              </a:lnSpc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875 </a:t>
            </a:r>
            <a:r>
              <a:rPr lang="ru-RU" sz="1200" spc="-2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учащихся</a:t>
            </a:r>
          </a:p>
        </p:txBody>
      </p:sp>
      <p:sp>
        <p:nvSpPr>
          <p:cNvPr id="173" name="TextBox 172"/>
          <p:cNvSpPr txBox="1"/>
          <p:nvPr/>
        </p:nvSpPr>
        <p:spPr>
          <a:xfrm>
            <a:off x="578784" y="2840645"/>
            <a:ext cx="1009588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457200">
              <a:lnSpc>
                <a:spcPts val="1220"/>
              </a:lnSpc>
            </a:pPr>
            <a:r>
              <a:rPr lang="ru-RU" sz="1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b="1" spc="-2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учреждения</a:t>
            </a:r>
            <a:endParaRPr lang="ru-RU" sz="1100" b="1" spc="-2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4" name="TextBox 173"/>
          <p:cNvSpPr txBox="1"/>
          <p:nvPr/>
        </p:nvSpPr>
        <p:spPr>
          <a:xfrm>
            <a:off x="590235" y="3027575"/>
            <a:ext cx="884087" cy="2564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457200">
              <a:lnSpc>
                <a:spcPts val="980"/>
              </a:lnSpc>
            </a:pPr>
            <a:r>
              <a:rPr lang="ru-RU" sz="9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доп.</a:t>
            </a:r>
          </a:p>
          <a:p>
            <a:pPr defTabSz="457200">
              <a:lnSpc>
                <a:spcPts val="980"/>
              </a:lnSpc>
            </a:pPr>
            <a:r>
              <a:rPr lang="ru-RU" sz="9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образования</a:t>
            </a:r>
          </a:p>
        </p:txBody>
      </p:sp>
      <p:sp>
        <p:nvSpPr>
          <p:cNvPr id="177" name="TextBox 176"/>
          <p:cNvSpPr txBox="1"/>
          <p:nvPr/>
        </p:nvSpPr>
        <p:spPr>
          <a:xfrm>
            <a:off x="1647730" y="2848038"/>
            <a:ext cx="825082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457200">
              <a:lnSpc>
                <a:spcPts val="1220"/>
              </a:lnSpc>
            </a:pPr>
            <a:r>
              <a:rPr lang="ru-RU" sz="11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320</a:t>
            </a:r>
          </a:p>
          <a:p>
            <a:pPr defTabSz="457200">
              <a:lnSpc>
                <a:spcPts val="1220"/>
              </a:lnSpc>
            </a:pPr>
            <a:r>
              <a:rPr lang="ru-RU" sz="1100" spc="-2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детей</a:t>
            </a:r>
            <a:endParaRPr lang="ru-RU" sz="1100" spc="-2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9" name="Скругленный прямоугольник 178"/>
          <p:cNvSpPr/>
          <p:nvPr/>
        </p:nvSpPr>
        <p:spPr>
          <a:xfrm>
            <a:off x="2727321" y="1995693"/>
            <a:ext cx="2021936" cy="4121034"/>
          </a:xfrm>
          <a:prstGeom prst="roundRect">
            <a:avLst>
              <a:gd name="adj" fmla="val 1068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x-none">
              <a:solidFill>
                <a:prstClr val="white"/>
              </a:solidFill>
            </a:endParaRPr>
          </a:p>
        </p:txBody>
      </p:sp>
      <p:sp>
        <p:nvSpPr>
          <p:cNvPr id="180" name="Скругленный прямоугольник 179"/>
          <p:cNvSpPr/>
          <p:nvPr/>
        </p:nvSpPr>
        <p:spPr>
          <a:xfrm>
            <a:off x="2722181" y="1117823"/>
            <a:ext cx="2027076" cy="775596"/>
          </a:xfrm>
          <a:prstGeom prst="roundRect">
            <a:avLst>
              <a:gd name="adj" fmla="val 29072"/>
            </a:avLst>
          </a:prstGeom>
          <a:solidFill>
            <a:srgbClr val="B1C1E4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96000" rtlCol="0" anchor="ctr"/>
          <a:lstStyle/>
          <a:p>
            <a:pPr algn="ctr" defTabSz="457200">
              <a:buSzPct val="100000"/>
            </a:pPr>
            <a:r>
              <a:rPr lang="ru-RU" sz="11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ЗДРАВОХРАНЕНИЕ</a:t>
            </a:r>
          </a:p>
        </p:txBody>
      </p:sp>
      <p:sp>
        <p:nvSpPr>
          <p:cNvPr id="185" name="TextBox 184"/>
          <p:cNvSpPr txBox="1"/>
          <p:nvPr/>
        </p:nvSpPr>
        <p:spPr>
          <a:xfrm>
            <a:off x="2911825" y="2528259"/>
            <a:ext cx="1842571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457200">
              <a:lnSpc>
                <a:spcPts val="1220"/>
              </a:lnSpc>
            </a:pPr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32</a:t>
            </a: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457200">
              <a:lnSpc>
                <a:spcPts val="1220"/>
              </a:lnSpc>
            </a:pP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стационарных </a:t>
            </a:r>
          </a:p>
          <a:p>
            <a:pPr defTabSz="457200">
              <a:lnSpc>
                <a:spcPts val="1220"/>
              </a:lnSpc>
            </a:pP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коек</a:t>
            </a:r>
          </a:p>
        </p:txBody>
      </p:sp>
      <p:pic>
        <p:nvPicPr>
          <p:cNvPr id="210" name="Рисунок 209" descr="Больница со сплошной заливкой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194955" y="1173154"/>
            <a:ext cx="332308" cy="360000"/>
          </a:xfrm>
          <a:prstGeom prst="rect">
            <a:avLst/>
          </a:prstGeom>
        </p:spPr>
      </p:pic>
      <p:sp>
        <p:nvSpPr>
          <p:cNvPr id="211" name="TextBox 210"/>
          <p:cNvSpPr txBox="1"/>
          <p:nvPr/>
        </p:nvSpPr>
        <p:spPr>
          <a:xfrm>
            <a:off x="2911825" y="3174341"/>
            <a:ext cx="118592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457200">
              <a:lnSpc>
                <a:spcPts val="1220"/>
              </a:lnSpc>
            </a:pPr>
            <a:r>
              <a:rPr lang="ru-RU" sz="1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endParaRPr lang="ru-RU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457200">
              <a:lnSpc>
                <a:spcPts val="1220"/>
              </a:lnSpc>
            </a:pPr>
            <a:r>
              <a:rPr lang="ru-RU" sz="1100" b="1" spc="-2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фельдшерско-акушерских  пункта</a:t>
            </a:r>
            <a:endParaRPr lang="ru-RU" sz="1100" b="1" spc="-2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2" name="TextBox 211"/>
          <p:cNvSpPr txBox="1"/>
          <p:nvPr/>
        </p:nvSpPr>
        <p:spPr>
          <a:xfrm>
            <a:off x="2911822" y="3974314"/>
            <a:ext cx="1793882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457200">
              <a:lnSpc>
                <a:spcPts val="1220"/>
              </a:lnSpc>
            </a:pPr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ru-RU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457200">
              <a:lnSpc>
                <a:spcPts val="1220"/>
              </a:lnSpc>
            </a:pPr>
            <a:r>
              <a:rPr lang="ru-RU" sz="1100" b="1" spc="-2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амбулаторно-поликлиническое учреждение</a:t>
            </a:r>
            <a:endParaRPr lang="ru-RU" sz="1100" b="1" spc="-2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3" name="TextBox 212"/>
          <p:cNvSpPr txBox="1"/>
          <p:nvPr/>
        </p:nvSpPr>
        <p:spPr>
          <a:xfrm>
            <a:off x="2911822" y="4774294"/>
            <a:ext cx="1402972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457200">
              <a:lnSpc>
                <a:spcPts val="1220"/>
              </a:lnSpc>
            </a:pPr>
            <a:r>
              <a:rPr lang="ru-RU" sz="1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457200">
              <a:lnSpc>
                <a:spcPts val="1220"/>
              </a:lnSpc>
            </a:pP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стационарных </a:t>
            </a:r>
            <a:r>
              <a:rPr lang="ru-RU" sz="1100" b="1" spc="-2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отделений</a:t>
            </a:r>
          </a:p>
          <a:p>
            <a:pPr defTabSz="457200">
              <a:lnSpc>
                <a:spcPts val="1220"/>
              </a:lnSpc>
            </a:pPr>
            <a:endParaRPr lang="ru-RU" sz="1100" b="1" spc="-2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457200">
              <a:lnSpc>
                <a:spcPts val="1220"/>
              </a:lnSpc>
            </a:pPr>
            <a:endParaRPr lang="ru-RU" sz="1100" b="1" spc="-20" dirty="0" smtClean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457200">
              <a:lnSpc>
                <a:spcPts val="1220"/>
              </a:lnSpc>
            </a:pPr>
            <a:r>
              <a:rPr lang="ru-RU" sz="1600" b="1" spc="-2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  <a:p>
            <a:pPr defTabSz="457200">
              <a:lnSpc>
                <a:spcPts val="1220"/>
              </a:lnSpc>
            </a:pP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lang="ru-RU" sz="1100" b="1" spc="-2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тделение врача общей практики</a:t>
            </a:r>
            <a:endParaRPr lang="ru-RU" sz="1100" b="1" spc="-2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1" name="Скругленный прямоугольник 220"/>
          <p:cNvSpPr/>
          <p:nvPr/>
        </p:nvSpPr>
        <p:spPr>
          <a:xfrm>
            <a:off x="4870711" y="1995694"/>
            <a:ext cx="2027077" cy="4121034"/>
          </a:xfrm>
          <a:prstGeom prst="roundRect">
            <a:avLst>
              <a:gd name="adj" fmla="val 1068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457200"/>
            <a:endParaRPr lang="x-none">
              <a:solidFill>
                <a:prstClr val="white"/>
              </a:solidFill>
            </a:endParaRPr>
          </a:p>
        </p:txBody>
      </p:sp>
      <p:sp>
        <p:nvSpPr>
          <p:cNvPr id="222" name="Скругленный прямоугольник 221"/>
          <p:cNvSpPr/>
          <p:nvPr/>
        </p:nvSpPr>
        <p:spPr>
          <a:xfrm>
            <a:off x="4882964" y="1126497"/>
            <a:ext cx="2027076" cy="775596"/>
          </a:xfrm>
          <a:prstGeom prst="roundRect">
            <a:avLst>
              <a:gd name="adj" fmla="val 29072"/>
            </a:avLst>
          </a:prstGeom>
          <a:solidFill>
            <a:srgbClr val="B1C1E4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96000" rtlCol="0" anchor="ctr"/>
          <a:lstStyle/>
          <a:p>
            <a:pPr algn="ctr" defTabSz="457200"/>
            <a:r>
              <a:rPr lang="ru-RU" sz="11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СПОРТ</a:t>
            </a:r>
            <a:endParaRPr lang="x-none" dirty="0">
              <a:solidFill>
                <a:prstClr val="black"/>
              </a:solidFill>
            </a:endParaRPr>
          </a:p>
        </p:txBody>
      </p:sp>
      <p:sp>
        <p:nvSpPr>
          <p:cNvPr id="226" name="TextBox 225"/>
          <p:cNvSpPr txBox="1"/>
          <p:nvPr/>
        </p:nvSpPr>
        <p:spPr>
          <a:xfrm>
            <a:off x="5055218" y="2532867"/>
            <a:ext cx="825082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457200">
              <a:lnSpc>
                <a:spcPts val="1220"/>
              </a:lnSpc>
            </a:pPr>
            <a:r>
              <a:rPr lang="ru-RU" sz="1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defTabSz="457200">
              <a:lnSpc>
                <a:spcPts val="1220"/>
              </a:lnSpc>
            </a:pP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ФОК</a:t>
            </a:r>
          </a:p>
        </p:txBody>
      </p:sp>
      <p:pic>
        <p:nvPicPr>
          <p:cNvPr id="274" name="Рисунок 273" descr="Футбольный мяч со сплошной заливкой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6399650" y="1171156"/>
            <a:ext cx="332308" cy="360000"/>
          </a:xfrm>
          <a:prstGeom prst="rect">
            <a:avLst/>
          </a:prstGeom>
        </p:spPr>
      </p:pic>
      <p:pic>
        <p:nvPicPr>
          <p:cNvPr id="276" name="Рисунок 275" descr="Мольберт со сплошной заливкой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8613744" y="1161118"/>
            <a:ext cx="332308" cy="360000"/>
          </a:xfrm>
          <a:prstGeom prst="rect">
            <a:avLst/>
          </a:prstGeom>
          <a:solidFill>
            <a:srgbClr val="B1C1E4"/>
          </a:solidFill>
        </p:spPr>
      </p:pic>
      <p:sp>
        <p:nvSpPr>
          <p:cNvPr id="277" name="TextBox 276"/>
          <p:cNvSpPr txBox="1"/>
          <p:nvPr/>
        </p:nvSpPr>
        <p:spPr>
          <a:xfrm>
            <a:off x="5055217" y="3275715"/>
            <a:ext cx="825082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457200">
              <a:lnSpc>
                <a:spcPts val="1220"/>
              </a:lnSpc>
            </a:pPr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457200">
              <a:lnSpc>
                <a:spcPts val="1220"/>
              </a:lnSpc>
            </a:pP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спортзалов</a:t>
            </a:r>
          </a:p>
        </p:txBody>
      </p:sp>
      <p:sp>
        <p:nvSpPr>
          <p:cNvPr id="278" name="TextBox 277"/>
          <p:cNvSpPr txBox="1"/>
          <p:nvPr/>
        </p:nvSpPr>
        <p:spPr>
          <a:xfrm>
            <a:off x="5055217" y="4023167"/>
            <a:ext cx="825082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457200">
              <a:lnSpc>
                <a:spcPts val="1220"/>
              </a:lnSpc>
            </a:pPr>
            <a:r>
              <a:rPr lang="ru-RU" sz="1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457200">
              <a:lnSpc>
                <a:spcPts val="1220"/>
              </a:lnSpc>
            </a:pPr>
            <a:r>
              <a:rPr lang="ru-RU" sz="1100" b="1" spc="-2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стадион</a:t>
            </a:r>
            <a:endParaRPr lang="ru-RU" sz="1100" b="1" spc="-2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9" name="TextBox 278"/>
          <p:cNvSpPr txBox="1"/>
          <p:nvPr/>
        </p:nvSpPr>
        <p:spPr>
          <a:xfrm>
            <a:off x="5055216" y="4762596"/>
            <a:ext cx="1344435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457200">
              <a:lnSpc>
                <a:spcPts val="1220"/>
              </a:lnSpc>
            </a:pPr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27</a:t>
            </a: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457200">
              <a:lnSpc>
                <a:spcPts val="1220"/>
              </a:lnSpc>
            </a:pP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плоских спортивных</a:t>
            </a:r>
          </a:p>
          <a:p>
            <a:pPr defTabSz="457200">
              <a:lnSpc>
                <a:spcPts val="1220"/>
              </a:lnSpc>
            </a:pP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сооружений</a:t>
            </a:r>
          </a:p>
        </p:txBody>
      </p:sp>
      <p:sp>
        <p:nvSpPr>
          <p:cNvPr id="281" name="TextBox 280"/>
          <p:cNvSpPr txBox="1"/>
          <p:nvPr/>
        </p:nvSpPr>
        <p:spPr>
          <a:xfrm>
            <a:off x="578785" y="6348329"/>
            <a:ext cx="3948477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457200"/>
            <a:r>
              <a:rPr lang="en-US" sz="600" i="1" dirty="0" smtClean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endParaRPr lang="ru-RU" sz="600" i="1" dirty="0">
              <a:solidFill>
                <a:srgbClr val="A6A6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0288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Скругленный прямоугольник 197"/>
          <p:cNvSpPr/>
          <p:nvPr/>
        </p:nvSpPr>
        <p:spPr>
          <a:xfrm>
            <a:off x="4127183" y="3187724"/>
            <a:ext cx="3925683" cy="581124"/>
          </a:xfrm>
          <a:prstGeom prst="roundRect">
            <a:avLst>
              <a:gd name="adj" fmla="val 14037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16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16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16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16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x-none" b="1" dirty="0">
              <a:solidFill>
                <a:schemeClr val="tx2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78784" y="550177"/>
            <a:ext cx="8455918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endParaRPr lang="x-none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578787" y="163628"/>
            <a:ext cx="4688247" cy="273844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туризм</a:t>
            </a:r>
            <a:endParaRPr lang="x-none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Номер слайда 50"/>
          <p:cNvSpPr>
            <a:spLocks noGrp="1" noEditPoints="1"/>
          </p:cNvSpPr>
          <p:nvPr>
            <p:ph type="sldNum" sz="quarter" idx="12"/>
          </p:nvPr>
        </p:nvSpPr>
        <p:spPr>
          <a:xfrm>
            <a:off x="8363054" y="6607268"/>
            <a:ext cx="671652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" name="TextBox 194"/>
          <p:cNvSpPr txBox="1"/>
          <p:nvPr/>
        </p:nvSpPr>
        <p:spPr>
          <a:xfrm flipH="1">
            <a:off x="3191636" y="5927279"/>
            <a:ext cx="1380364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endParaRPr lang="ru-RU" sz="10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0" name="TextBox 239"/>
          <p:cNvSpPr txBox="1"/>
          <p:nvPr/>
        </p:nvSpPr>
        <p:spPr>
          <a:xfrm>
            <a:off x="7671821" y="5558271"/>
            <a:ext cx="762087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ru-RU" sz="6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ru-RU" sz="6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ru-RU" sz="6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80" name="Текст. поле 3079"/>
          <p:cNvSpPr txBox="1"/>
          <p:nvPr/>
        </p:nvSpPr>
        <p:spPr>
          <a:xfrm>
            <a:off x="692897" y="550178"/>
            <a:ext cx="3611205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b="1" dirty="0" smtClean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Тур </a:t>
            </a: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выходного дня</a:t>
            </a:r>
          </a:p>
          <a:p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3-х </a:t>
            </a:r>
            <a:r>
              <a:rPr lang="ru-RU" sz="14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дневный</a:t>
            </a: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фестиваль"ПоБалтаям</a:t>
            </a: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"</a:t>
            </a:r>
          </a:p>
          <a:p>
            <a:endParaRPr lang="ru-RU" sz="1400" b="1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2025 году прошел второй раз</a:t>
            </a:r>
          </a:p>
          <a:p>
            <a:endParaRPr lang="ru-RU" sz="1400" b="1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b="0" i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Организатор Приход Храма Пресвятой Богородицы </a:t>
            </a:r>
            <a:r>
              <a:rPr lang="ru-RU" sz="1400" b="0" i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с.Балтай</a:t>
            </a:r>
            <a:endParaRPr lang="ru-RU" sz="1400" b="0" i="1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400" b="0" i="1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b="0" i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рамках фестиваля прошел </a:t>
            </a:r>
            <a:r>
              <a:rPr lang="ru-RU" sz="1400" b="0" i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мастеркласс</a:t>
            </a:r>
            <a:r>
              <a:rPr lang="ru-RU" sz="1400" b="0" i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по сбору чая, концерт солиста филармонии Рубена </a:t>
            </a:r>
            <a:r>
              <a:rPr lang="ru-RU" sz="1400" b="0" i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Аветисяна</a:t>
            </a:r>
            <a:r>
              <a:rPr lang="ru-RU" sz="1400" b="0" i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библейский </a:t>
            </a:r>
            <a:r>
              <a:rPr lang="ru-RU" sz="1400" b="0" i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брейншторм</a:t>
            </a:r>
            <a:r>
              <a:rPr lang="ru-RU" sz="1400" b="0" i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r>
              <a:rPr lang="ru-RU" sz="1400" b="0" i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Тур прошел в кругу близких по духу людей</a:t>
            </a:r>
          </a:p>
          <a:p>
            <a:endParaRPr lang="ru-RU" sz="1400" b="0" i="1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b="0" i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2026 году планируется 5 фестивалей</a:t>
            </a:r>
          </a:p>
          <a:p>
            <a:endParaRPr lang="ru-RU" sz="1400" b="0" i="1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400" b="0" i="1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400" b="0" i="1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400" b="0" i="1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83" name="Текст. поле 3082"/>
          <p:cNvSpPr txBox="1"/>
          <p:nvPr/>
        </p:nvSpPr>
        <p:spPr>
          <a:xfrm>
            <a:off x="2410505" y="1121506"/>
            <a:ext cx="1417786" cy="8240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0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0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0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>
              <a:solidFill>
                <a:schemeClr val="tx1"/>
              </a:solidFill>
              <a:highlight>
                <a:srgbClr val="C0C0C0"/>
              </a:highlight>
            </a:endParaRPr>
          </a:p>
        </p:txBody>
      </p:sp>
      <p:sp>
        <p:nvSpPr>
          <p:cNvPr id="3084" name="Текст. поле 3083"/>
          <p:cNvSpPr txBox="1"/>
          <p:nvPr/>
        </p:nvSpPr>
        <p:spPr>
          <a:xfrm>
            <a:off x="182507" y="3219304"/>
            <a:ext cx="144960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000" b="1" dirty="0">
              <a:solidFill>
                <a:schemeClr val="tx1"/>
              </a:solidFill>
              <a:highlight>
                <a:srgbClr val="C0C0C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000" b="1" dirty="0">
              <a:solidFill>
                <a:schemeClr val="tx1"/>
              </a:solidFill>
              <a:highlight>
                <a:srgbClr val="C0C0C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000" b="1" dirty="0" smtClean="0">
                <a:solidFill>
                  <a:srgbClr val="4756A0"/>
                </a:solidFill>
                <a:highlight>
                  <a:srgbClr val="C0C0C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>
              <a:highlight>
                <a:srgbClr val="C0C0C0"/>
              </a:highlight>
            </a:endParaRPr>
          </a:p>
        </p:txBody>
      </p:sp>
      <p:sp>
        <p:nvSpPr>
          <p:cNvPr id="3086" name="Текст. поле 3085"/>
          <p:cNvSpPr txBox="1"/>
          <p:nvPr/>
        </p:nvSpPr>
        <p:spPr>
          <a:xfrm>
            <a:off x="4572000" y="3768849"/>
            <a:ext cx="1321650" cy="14944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200">
              <a:solidFill>
                <a:schemeClr val="bg1"/>
              </a:solidFill>
              <a:highlight>
                <a:srgbClr val="000000"/>
              </a:highlight>
            </a:endParaRPr>
          </a:p>
          <a:p>
            <a:endParaRPr lang="ru-RU" sz="1200">
              <a:solidFill>
                <a:schemeClr val="bg1"/>
              </a:solidFill>
              <a:highlight>
                <a:srgbClr val="000000"/>
              </a:highlight>
            </a:endParaRPr>
          </a:p>
          <a:p>
            <a:endParaRPr lang="ru-RU" sz="1200">
              <a:solidFill>
                <a:schemeClr val="bg1"/>
              </a:solidFill>
              <a:highlight>
                <a:srgbClr val="000000"/>
              </a:highlight>
            </a:endParaRPr>
          </a:p>
          <a:p>
            <a:endParaRPr lang="ru-RU" sz="1200">
              <a:solidFill>
                <a:schemeClr val="bg1"/>
              </a:solidFill>
              <a:highlight>
                <a:srgbClr val="000000"/>
              </a:highlight>
            </a:endParaRPr>
          </a:p>
          <a:p>
            <a:endParaRPr lang="ru-RU" sz="1200">
              <a:solidFill>
                <a:schemeClr val="bg1"/>
              </a:solidFill>
              <a:highlight>
                <a:srgbClr val="000000"/>
              </a:highlight>
            </a:endParaRPr>
          </a:p>
          <a:p>
            <a:endParaRPr lang="ru-RU" sz="1600" b="1">
              <a:solidFill>
                <a:schemeClr val="tx1"/>
              </a:solidFill>
            </a:endParaRPr>
          </a:p>
          <a:p>
            <a:endParaRPr lang="en-US" sz="1600" b="1">
              <a:solidFill>
                <a:schemeClr val="tx1"/>
              </a:solidFill>
            </a:endParaRPr>
          </a:p>
        </p:txBody>
      </p:sp>
      <p:sp>
        <p:nvSpPr>
          <p:cNvPr id="3088" name="Текст. поле 3087"/>
          <p:cNvSpPr txBox="1"/>
          <p:nvPr/>
        </p:nvSpPr>
        <p:spPr>
          <a:xfrm>
            <a:off x="306518" y="4363266"/>
            <a:ext cx="4727065" cy="305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400">
              <a:solidFill>
                <a:schemeClr val="tx1"/>
              </a:solidFill>
            </a:endParaRPr>
          </a:p>
        </p:txBody>
      </p:sp>
      <p:pic>
        <p:nvPicPr>
          <p:cNvPr id="3090" name="Изображение 308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304103" y="2018436"/>
            <a:ext cx="2219670" cy="1750412"/>
          </a:xfrm>
          <a:prstGeom prst="rect">
            <a:avLst/>
          </a:prstGeom>
        </p:spPr>
      </p:pic>
      <p:pic>
        <p:nvPicPr>
          <p:cNvPr id="3091" name="Изображение 3090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094337" y="2159830"/>
            <a:ext cx="1804789" cy="1755471"/>
          </a:xfrm>
          <a:prstGeom prst="rect">
            <a:avLst/>
          </a:prstGeom>
        </p:spPr>
      </p:pic>
      <p:pic>
        <p:nvPicPr>
          <p:cNvPr id="3092" name="Изображение 309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5267034" y="300550"/>
            <a:ext cx="2839268" cy="1918128"/>
          </a:xfrm>
          <a:prstGeom prst="rect">
            <a:avLst/>
          </a:prstGeom>
        </p:spPr>
      </p:pic>
      <p:pic>
        <p:nvPicPr>
          <p:cNvPr id="3093" name="Изображение 3092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534020" y="4292678"/>
            <a:ext cx="762087" cy="703905"/>
          </a:xfrm>
          <a:prstGeom prst="rect">
            <a:avLst/>
          </a:prstGeom>
        </p:spPr>
      </p:pic>
      <p:sp>
        <p:nvSpPr>
          <p:cNvPr id="3094" name="Текст. поле 3093"/>
          <p:cNvSpPr txBox="1"/>
          <p:nvPr/>
        </p:nvSpPr>
        <p:spPr>
          <a:xfrm>
            <a:off x="1296107" y="4011313"/>
            <a:ext cx="1549038" cy="305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/>
              <a:t>1 экскурсия / год</a:t>
            </a:r>
            <a:endParaRPr lang="en-US" sz="1400" b="1"/>
          </a:p>
        </p:txBody>
      </p:sp>
      <p:pic>
        <p:nvPicPr>
          <p:cNvPr id="3097" name="Изображение 3096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714121" y="4888887"/>
            <a:ext cx="542688" cy="510306"/>
          </a:xfrm>
          <a:prstGeom prst="rect">
            <a:avLst/>
          </a:prstGeom>
        </p:spPr>
      </p:pic>
      <p:sp>
        <p:nvSpPr>
          <p:cNvPr id="3098" name="Текст. поле 3097"/>
          <p:cNvSpPr txBox="1"/>
          <p:nvPr/>
        </p:nvSpPr>
        <p:spPr>
          <a:xfrm>
            <a:off x="2410505" y="4668876"/>
            <a:ext cx="1893597" cy="305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/>
              <a:t>посетило 85 чел.</a:t>
            </a:r>
            <a:endParaRPr lang="en-US" sz="1400" b="1"/>
          </a:p>
        </p:txBody>
      </p:sp>
      <p:sp>
        <p:nvSpPr>
          <p:cNvPr id="3100" name="Текст. поле 3099"/>
          <p:cNvSpPr txBox="1"/>
          <p:nvPr/>
        </p:nvSpPr>
        <p:spPr>
          <a:xfrm>
            <a:off x="6790331" y="5529120"/>
            <a:ext cx="1973764" cy="336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600" b="1">
              <a:highlight>
                <a:srgbClr val="C0C0C0"/>
              </a:highlight>
            </a:endParaRPr>
          </a:p>
        </p:txBody>
      </p:sp>
      <p:pic>
        <p:nvPicPr>
          <p:cNvPr id="3101" name="Изображение 3100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3828291" y="3509866"/>
            <a:ext cx="2240322" cy="1936058"/>
          </a:xfrm>
          <a:prstGeom prst="rect">
            <a:avLst/>
          </a:prstGeom>
        </p:spPr>
      </p:pic>
      <p:pic>
        <p:nvPicPr>
          <p:cNvPr id="3102" name="Изображение 3101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6149770" y="4164119"/>
            <a:ext cx="2614325" cy="2127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22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239</TotalTime>
  <Words>1581</Words>
  <Application>Microsoft Office PowerPoint</Application>
  <PresentationFormat>Экран (4:3)</PresentationFormat>
  <Paragraphs>523</Paragraphs>
  <Slides>14</Slides>
  <Notes>12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Волна</vt:lpstr>
      <vt:lpstr>          Администрация Балтайского муниципального района</vt:lpstr>
      <vt:lpstr>Обращение главы района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Администрация балтайского муниципального района</dc:title>
  <dc:creator>1</dc:creator>
  <cp:lastModifiedBy>Татьяна</cp:lastModifiedBy>
  <cp:revision>64</cp:revision>
  <dcterms:created xsi:type="dcterms:W3CDTF">2015-07-27T11:25:00Z</dcterms:created>
  <dcterms:modified xsi:type="dcterms:W3CDTF">2025-11-20T07:49:26Z</dcterms:modified>
</cp:coreProperties>
</file>