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notesSlides/notesSlide4.xml" ContentType="application/vnd.openxmlformats-officedocument.presentationml.notesSlide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charts/chart4.xml" ContentType="application/vnd.openxmlformats-officedocument.drawingml.chart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drawings/drawing1.xml" ContentType="application/vnd.openxmlformats-officedocument.drawingml.chartshapes+xml"/>
  <Override PartName="/ppt/notesSlides/notesSlide31.xml" ContentType="application/vnd.openxmlformats-officedocument.presentationml.notesSlide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charts/style1.xml" ContentType="application/vnd.ms-office.chartstyle+xml"/>
  <Override PartName="/ppt/charts/colors1.xml" ContentType="application/vnd.ms-office.chartcolorstyle+xml"/>
  <Override PartName="/ppt/charts/style2.xml" ContentType="application/vnd.ms-office.chartstyle+xml"/>
  <Override PartName="/ppt/charts/colors2.xml" ContentType="application/vnd.ms-office.chartcolorstyle+xml"/>
  <Override PartName="/ppt/charts/style3.xml" ContentType="application/vnd.ms-office.chartstyle+xml"/>
  <Override PartName="/ppt/charts/colors3.xml" ContentType="application/vnd.ms-office.chartcolorstyle+xml"/>
  <Override PartName="/ppt/charts/colors10.xml" ContentType="application/vnd.ms-office.chartcolorstyle+xml"/>
  <Override PartName="/ppt/charts/style10.xml" ContentType="application/vnd.ms-office.chartstyle+xml"/>
  <Override PartName="/ppt/charts/style11.xml" ContentType="application/vnd.ms-office.chartstyle+xml"/>
  <Override PartName="/ppt/charts/colors11.xml" ContentType="application/vnd.ms-office.chartcolorstyle+xml"/>
  <Override PartName="/ppt/charts/style12.xml" ContentType="application/vnd.ms-office.chartstyle+xml"/>
  <Override PartName="/ppt/charts/colors12.xml" ContentType="application/vnd.ms-office.chartcolorstyle+xml"/>
  <Override PartName="/ppt/charts/style4.xml" ContentType="application/vnd.ms-office.chartstyle+xml"/>
  <Override PartName="/ppt/charts/colors4.xml" ContentType="application/vnd.ms-office.chartcolorstyle+xml"/>
  <Override PartName="/ppt/charts/style5.xml" ContentType="application/vnd.ms-office.chartstyle+xml"/>
  <Override PartName="/ppt/charts/colors5.xml" ContentType="application/vnd.ms-office.chartcolorstyle+xml"/>
  <Override PartName="/ppt/charts/style6.xml" ContentType="application/vnd.ms-office.chartstyle+xml"/>
  <Override PartName="/ppt/charts/colors6.xml" ContentType="application/vnd.ms-office.chartcolorstyle+xml"/>
  <Override PartName="/ppt/charts/style7.xml" ContentType="application/vnd.ms-office.chartstyle+xml"/>
  <Override PartName="/ppt/charts/colors7.xml" ContentType="application/vnd.ms-office.chartcolorstyle+xml"/>
  <Override PartName="/ppt/charts/style8.xml" ContentType="application/vnd.ms-office.chartstyle+xml"/>
  <Override PartName="/ppt/charts/colors8.xml" ContentType="application/vnd.ms-office.chartcolorstyle+xml"/>
  <Override PartName="/ppt/charts/style9.xml" ContentType="application/vnd.ms-office.chartstyle+xml"/>
  <Override PartName="/ppt/charts/colors9.xml" ContentType="application/vnd.ms-office.chartcolorstyl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39"/>
  </p:notesMasterIdLst>
  <p:sldIdLst>
    <p:sldId id="267" r:id="rId2"/>
    <p:sldId id="426" r:id="rId3"/>
    <p:sldId id="371" r:id="rId4"/>
    <p:sldId id="384" r:id="rId5"/>
    <p:sldId id="269" r:id="rId6"/>
    <p:sldId id="375" r:id="rId7"/>
    <p:sldId id="383" r:id="rId8"/>
    <p:sldId id="385" r:id="rId9"/>
    <p:sldId id="373" r:id="rId10"/>
    <p:sldId id="414" r:id="rId11"/>
    <p:sldId id="417" r:id="rId12"/>
    <p:sldId id="394" r:id="rId13"/>
    <p:sldId id="412" r:id="rId14"/>
    <p:sldId id="408" r:id="rId15"/>
    <p:sldId id="421" r:id="rId16"/>
    <p:sldId id="430" r:id="rId17"/>
    <p:sldId id="403" r:id="rId18"/>
    <p:sldId id="404" r:id="rId19"/>
    <p:sldId id="422" r:id="rId20"/>
    <p:sldId id="423" r:id="rId21"/>
    <p:sldId id="406" r:id="rId22"/>
    <p:sldId id="418" r:id="rId23"/>
    <p:sldId id="428" r:id="rId24"/>
    <p:sldId id="424" r:id="rId25"/>
    <p:sldId id="397" r:id="rId26"/>
    <p:sldId id="427" r:id="rId27"/>
    <p:sldId id="416" r:id="rId28"/>
    <p:sldId id="395" r:id="rId29"/>
    <p:sldId id="390" r:id="rId30"/>
    <p:sldId id="429" r:id="rId31"/>
    <p:sldId id="387" r:id="rId32"/>
    <p:sldId id="381" r:id="rId33"/>
    <p:sldId id="358" r:id="rId34"/>
    <p:sldId id="343" r:id="rId35"/>
    <p:sldId id="333" r:id="rId36"/>
    <p:sldId id="332" r:id="rId37"/>
    <p:sldId id="393" r:id="rId38"/>
  </p:sldIdLst>
  <p:sldSz cx="9906000" cy="6858000" type="A4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69D813F9-F28E-0C44-A346-DEC14CF922E5}">
          <p14:sldIdLst>
            <p14:sldId id="267"/>
            <p14:sldId id="426"/>
            <p14:sldId id="371"/>
            <p14:sldId id="384"/>
            <p14:sldId id="269"/>
            <p14:sldId id="375"/>
            <p14:sldId id="383"/>
            <p14:sldId id="385"/>
            <p14:sldId id="373"/>
            <p14:sldId id="414"/>
            <p14:sldId id="417"/>
            <p14:sldId id="394"/>
            <p14:sldId id="412"/>
            <p14:sldId id="408"/>
            <p14:sldId id="421"/>
            <p14:sldId id="430"/>
            <p14:sldId id="403"/>
            <p14:sldId id="404"/>
            <p14:sldId id="422"/>
            <p14:sldId id="423"/>
            <p14:sldId id="406"/>
            <p14:sldId id="418"/>
            <p14:sldId id="428"/>
            <p14:sldId id="424"/>
            <p14:sldId id="397"/>
            <p14:sldId id="427"/>
            <p14:sldId id="416"/>
            <p14:sldId id="395"/>
            <p14:sldId id="390"/>
            <p14:sldId id="429"/>
            <p14:sldId id="387"/>
            <p14:sldId id="381"/>
            <p14:sldId id="358"/>
            <p14:sldId id="343"/>
            <p14:sldId id="333"/>
            <p14:sldId id="332"/>
            <p14:sldId id="393"/>
          </p14:sldIdLst>
        </p14:section>
      </p14:sectionLst>
    </p:ex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1C1E4"/>
    <a:srgbClr val="4756A0"/>
    <a:srgbClr val="D1D1D1"/>
    <a:srgbClr val="A6A6A6"/>
    <a:srgbClr val="B9B9B9"/>
    <a:srgbClr val="F1F1F1"/>
    <a:srgbClr val="595959"/>
    <a:srgbClr val="FBFBFB"/>
    <a:srgbClr val="FCFCFC"/>
    <a:srgbClr val="FEFEF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854"/>
    <p:restoredTop sz="94621" autoAdjust="0"/>
  </p:normalViewPr>
  <p:slideViewPr>
    <p:cSldViewPr snapToGrid="0">
      <p:cViewPr>
        <p:scale>
          <a:sx n="94" d="100"/>
          <a:sy n="94" d="100"/>
        </p:scale>
        <p:origin x="-648" y="72"/>
      </p:cViewPr>
      <p:guideLst>
        <p:guide orient="horz" pos="2160"/>
        <p:guide pos="312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Style" Target="style1.xml"/><Relationship Id="rId2" Type="http://schemas.microsoft.com/office/2011/relationships/chartColorStyle" Target="colors1.xml"/><Relationship Id="rId1" Type="http://schemas.openxmlformats.org/officeDocument/2006/relationships/package" Target="../embeddings/_____Microsoft_Excel1.xlsx"/></Relationships>
</file>

<file path=ppt/charts/_rels/chart10.xml.rels><?xml version="1.0" encoding="UTF-8" standalone="yes"?>
<Relationships xmlns="http://schemas.openxmlformats.org/package/2006/relationships"><Relationship Id="rId3" Type="http://schemas.microsoft.com/office/2011/relationships/chartStyle" Target="style5.xml"/><Relationship Id="rId2" Type="http://schemas.microsoft.com/office/2011/relationships/chartColorStyle" Target="colors5.xml"/><Relationship Id="rId1" Type="http://schemas.openxmlformats.org/officeDocument/2006/relationships/package" Target="../embeddings/_____Microsoft_Excel10.xlsx"/></Relationships>
</file>

<file path=ppt/charts/_rels/chart11.xml.rels><?xml version="1.0" encoding="UTF-8" standalone="yes"?>
<Relationships xmlns="http://schemas.openxmlformats.org/package/2006/relationships"><Relationship Id="rId3" Type="http://schemas.microsoft.com/office/2011/relationships/chartStyle" Target="style6.xml"/><Relationship Id="rId2" Type="http://schemas.microsoft.com/office/2011/relationships/chartColorStyle" Target="colors6.xml"/><Relationship Id="rId1" Type="http://schemas.openxmlformats.org/officeDocument/2006/relationships/package" Target="../embeddings/_____Microsoft_Excel11.xlsx"/></Relationships>
</file>

<file path=ppt/charts/_rels/chart12.xml.rels><?xml version="1.0" encoding="UTF-8" standalone="yes"?>
<Relationships xmlns="http://schemas.openxmlformats.org/package/2006/relationships"><Relationship Id="rId3" Type="http://schemas.microsoft.com/office/2011/relationships/chartStyle" Target="style7.xml"/><Relationship Id="rId2" Type="http://schemas.microsoft.com/office/2011/relationships/chartColorStyle" Target="colors7.xml"/><Relationship Id="rId1" Type="http://schemas.openxmlformats.org/officeDocument/2006/relationships/package" Target="../embeddings/_____Microsoft_Excel12.xlsx"/></Relationships>
</file>

<file path=ppt/charts/_rels/chart13.xml.rels><?xml version="1.0" encoding="UTF-8" standalone="yes"?>
<Relationships xmlns="http://schemas.openxmlformats.org/package/2006/relationships"><Relationship Id="rId3" Type="http://schemas.microsoft.com/office/2011/relationships/chartStyle" Target="style8.xml"/><Relationship Id="rId2" Type="http://schemas.microsoft.com/office/2011/relationships/chartColorStyle" Target="colors8.xml"/><Relationship Id="rId1" Type="http://schemas.openxmlformats.org/officeDocument/2006/relationships/package" Target="../embeddings/_____Microsoft_Excel13.xlsx"/></Relationships>
</file>

<file path=ppt/charts/_rels/chart14.xml.rels><?xml version="1.0" encoding="UTF-8" standalone="yes"?>
<Relationships xmlns="http://schemas.openxmlformats.org/package/2006/relationships"><Relationship Id="rId3" Type="http://schemas.microsoft.com/office/2011/relationships/chartStyle" Target="style9.xml"/><Relationship Id="rId2" Type="http://schemas.microsoft.com/office/2011/relationships/chartColorStyle" Target="colors9.xml"/><Relationship Id="rId1" Type="http://schemas.openxmlformats.org/officeDocument/2006/relationships/package" Target="../embeddings/_____Microsoft_Excel14.xlsx"/></Relationships>
</file>

<file path=ppt/charts/_rels/chart2.xml.rels><?xml version="1.0" encoding="UTF-8" standalone="yes"?>
<Relationships xmlns="http://schemas.openxmlformats.org/package/2006/relationships"><Relationship Id="rId3" Type="http://schemas.microsoft.com/office/2011/relationships/chartStyle" Target="style2.xml"/><Relationship Id="rId2" Type="http://schemas.microsoft.com/office/2011/relationships/chartColorStyle" Target="colors2.xml"/><Relationship Id="rId1" Type="http://schemas.openxmlformats.org/officeDocument/2006/relationships/package" Target="../embeddings/_____Microsoft_Excel2.xlsx"/></Relationships>
</file>

<file path=ppt/charts/_rels/chart3.xml.rels><?xml version="1.0" encoding="UTF-8" standalone="yes"?>
<Relationships xmlns="http://schemas.openxmlformats.org/package/2006/relationships"><Relationship Id="rId3" Type="http://schemas.microsoft.com/office/2011/relationships/chartStyle" Target="style3.xml"/><Relationship Id="rId2" Type="http://schemas.microsoft.com/office/2011/relationships/chartColorStyle" Target="colors3.xml"/><Relationship Id="rId1" Type="http://schemas.openxmlformats.org/officeDocument/2006/relationships/package" Target="../embeddings/_____Microsoft_Excel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4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Excel5.xlsx"/></Relationships>
</file>

<file path=ppt/charts/_rels/chart6.xml.rels><?xml version="1.0" encoding="UTF-8" standalone="yes"?>
<Relationships xmlns="http://schemas.openxmlformats.org/package/2006/relationships"><Relationship Id="rId3" Type="http://schemas.microsoft.com/office/2011/relationships/chartColorStyle" Target="colors10.xml"/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_____Microsoft_Excel6.xlsx"/><Relationship Id="rId4" Type="http://schemas.microsoft.com/office/2011/relationships/chartStyle" Target="style10.xml"/></Relationships>
</file>

<file path=ppt/charts/_rels/chart7.xml.rels><?xml version="1.0" encoding="UTF-8" standalone="yes"?>
<Relationships xmlns="http://schemas.openxmlformats.org/package/2006/relationships"><Relationship Id="rId3" Type="http://schemas.microsoft.com/office/2011/relationships/chartStyle" Target="style11.xml"/><Relationship Id="rId2" Type="http://schemas.microsoft.com/office/2011/relationships/chartColorStyle" Target="colors11.xml"/><Relationship Id="rId1" Type="http://schemas.openxmlformats.org/officeDocument/2006/relationships/package" Target="../embeddings/_____Microsoft_Excel7.xlsx"/></Relationships>
</file>

<file path=ppt/charts/_rels/chart8.xml.rels><?xml version="1.0" encoding="UTF-8" standalone="yes"?>
<Relationships xmlns="http://schemas.openxmlformats.org/package/2006/relationships"><Relationship Id="rId3" Type="http://schemas.microsoft.com/office/2011/relationships/chartStyle" Target="style12.xml"/><Relationship Id="rId2" Type="http://schemas.microsoft.com/office/2011/relationships/chartColorStyle" Target="colors12.xml"/><Relationship Id="rId1" Type="http://schemas.openxmlformats.org/officeDocument/2006/relationships/package" Target="../embeddings/_____Microsoft_Excel8.xlsx"/></Relationships>
</file>

<file path=ppt/charts/_rels/chart9.xml.rels><?xml version="1.0" encoding="UTF-8" standalone="yes"?>
<Relationships xmlns="http://schemas.openxmlformats.org/package/2006/relationships"><Relationship Id="rId3" Type="http://schemas.microsoft.com/office/2011/relationships/chartStyle" Target="style4.xml"/><Relationship Id="rId2" Type="http://schemas.microsoft.com/office/2011/relationships/chartColorStyle" Target="colors4.xml"/><Relationship Id="rId1" Type="http://schemas.openxmlformats.org/officeDocument/2006/relationships/package" Target="../embeddings/_____Microsoft_Excel9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6850039391194496"/>
          <c:y val="9.0156754660335875E-2"/>
          <c:w val="0.26130368841143758"/>
          <c:h val="0.82922794890491158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D536-F044-9683-AF306EA1524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D536-F044-9683-AF306EA1524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D536-F044-9683-AF306EA15244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D536-F044-9683-AF306EA15244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ru-RU" smtClean="0"/>
                      <a:t>4,7</a:t>
                    </a:r>
                    <a:r>
                      <a:rPr lang="en-US" smtClean="0"/>
                      <a:t>%</a:t>
                    </a:r>
                    <a:endParaRPr lang="en-US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0"/>
                  <c:y val="0"/>
                </c:manualLayout>
              </c:layout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D536-F044-9683-AF306EA1524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Лист1!$A$2:$A$6</c:f>
              <c:strCache>
                <c:ptCount val="5"/>
                <c:pt idx="0">
                  <c:v>здравохранение, соц. услуги</c:v>
                </c:pt>
                <c:pt idx="1">
                  <c:v>образование</c:v>
                </c:pt>
                <c:pt idx="2">
                  <c:v>деятельность гостиниц и предприятий общественного питания</c:v>
                </c:pt>
                <c:pt idx="3">
                  <c:v>обрабатывающие производства</c:v>
                </c:pt>
                <c:pt idx="4">
                  <c:v>сельское, лесное хозяйство,охота, рыболовство и рыбоводство</c:v>
                </c:pt>
              </c:strCache>
            </c:strRef>
          </c:cat>
          <c:val>
            <c:numRef>
              <c:f>Лист1!$B$2:$B$6</c:f>
              <c:numCache>
                <c:formatCode>0.00%</c:formatCode>
                <c:ptCount val="5"/>
                <c:pt idx="0">
                  <c:v>4.7E-2</c:v>
                </c:pt>
                <c:pt idx="1">
                  <c:v>2E-3</c:v>
                </c:pt>
                <c:pt idx="2">
                  <c:v>1.2999999999999999E-2</c:v>
                </c:pt>
                <c:pt idx="3">
                  <c:v>8.0000000000000002E-3</c:v>
                </c:pt>
                <c:pt idx="4">
                  <c:v>0.91700000000000004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D536-F044-9683-AF306EA1524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1321600"/>
        <c:axId val="151398656"/>
      </c:barChart>
      <c:catAx>
        <c:axId val="1513216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1398656"/>
        <c:crosses val="autoZero"/>
        <c:auto val="1"/>
        <c:lblAlgn val="ctr"/>
        <c:lblOffset val="100"/>
        <c:noMultiLvlLbl val="0"/>
      </c:catAx>
      <c:valAx>
        <c:axId val="151398656"/>
        <c:scaling>
          <c:orientation val="minMax"/>
        </c:scaling>
        <c:delete val="1"/>
        <c:axPos val="b"/>
        <c:numFmt formatCode="0.00%" sourceLinked="1"/>
        <c:majorTickMark val="none"/>
        <c:minorTickMark val="none"/>
        <c:tickLblPos val="nextTo"/>
        <c:crossAx val="151321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E6B4-714B-88A1-E827ED00EAF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E6B4-714B-88A1-E827ED00EAFC}"/>
                </c:ext>
              </c:extLst>
            </c:dLbl>
            <c:dLbl>
              <c:idx val="2"/>
              <c:layout>
                <c:manualLayout>
                  <c:x val="0.17254676186282225"/>
                  <c:y val="-1.7198738301058821E-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E6B4-714B-88A1-E827ED00EAFC}"/>
                </c:ext>
              </c:extLst>
            </c:dLbl>
            <c:dLbl>
              <c:idx val="3"/>
              <c:layout>
                <c:manualLayout>
                  <c:x val="0.15606009197161441"/>
                  <c:y val="-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E6B4-714B-88A1-E827ED00EAFC}"/>
                </c:ext>
              </c:extLst>
            </c:dLbl>
            <c:dLbl>
              <c:idx val="4"/>
              <c:layout>
                <c:manualLayout>
                  <c:x val="2.4650414016647297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E6B4-714B-88A1-E827ED00EAF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0.05</c:v>
                </c:pt>
                <c:pt idx="1">
                  <c:v>0.1</c:v>
                </c:pt>
                <c:pt idx="2">
                  <c:v>0.55000000000000004</c:v>
                </c:pt>
                <c:pt idx="3">
                  <c:v>0.3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E6B4-714B-88A1-E827ED00EAF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6B4-714B-88A1-E827ED00EAF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075520"/>
        <c:axId val="266404992"/>
      </c:barChart>
      <c:catAx>
        <c:axId val="26607552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404992"/>
        <c:crosses val="autoZero"/>
        <c:auto val="1"/>
        <c:lblAlgn val="ctr"/>
        <c:lblOffset val="100"/>
        <c:noMultiLvlLbl val="0"/>
      </c:catAx>
      <c:valAx>
        <c:axId val="26640499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0755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2087012077591124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05D-724B-B20F-F0C2DB9EBDDC}"/>
                </c:ext>
              </c:extLst>
            </c:dLbl>
            <c:dLbl>
              <c:idx val="1"/>
              <c:layout>
                <c:manualLayout>
                  <c:x val="9.64662397759184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05D-724B-B20F-F0C2DB9EBDDC}"/>
                </c:ext>
              </c:extLst>
            </c:dLbl>
            <c:dLbl>
              <c:idx val="2"/>
              <c:layout>
                <c:manualLayout>
                  <c:x val="0.10378462471394229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05D-724B-B20F-F0C2DB9EBDDC}"/>
                </c:ext>
              </c:extLst>
            </c:dLbl>
            <c:dLbl>
              <c:idx val="3"/>
              <c:layout>
                <c:manualLayout>
                  <c:x val="0.201901516737534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05D-724B-B20F-F0C2DB9EBDDC}"/>
                </c:ext>
              </c:extLst>
            </c:dLbl>
            <c:dLbl>
              <c:idx val="4"/>
              <c:layout>
                <c:manualLayout>
                  <c:x val="0.10258083611871124"/>
                  <c:y val="2.1842397641709005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05D-724B-B20F-F0C2DB9EBDDC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0.1</c:v>
                </c:pt>
                <c:pt idx="2">
                  <c:v>0.21</c:v>
                </c:pt>
                <c:pt idx="3">
                  <c:v>0.64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05D-724B-B20F-F0C2DB9EBDDC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05D-724B-B20F-F0C2DB9EBDD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445568"/>
        <c:axId val="266447104"/>
      </c:barChart>
      <c:catAx>
        <c:axId val="26644556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447104"/>
        <c:crosses val="autoZero"/>
        <c:auto val="1"/>
        <c:lblAlgn val="ctr"/>
        <c:lblOffset val="100"/>
        <c:noMultiLvlLbl val="0"/>
      </c:catAx>
      <c:valAx>
        <c:axId val="26644710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4455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0836876719053429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29C-4EB0-8990-EB36921D0055}"/>
                </c:ext>
              </c:extLst>
            </c:dLbl>
            <c:dLbl>
              <c:idx val="1"/>
              <c:layout>
                <c:manualLayout>
                  <c:x val="8.093754737548819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29C-4EB0-8990-EB36921D0055}"/>
                </c:ext>
              </c:extLst>
            </c:dLbl>
            <c:dLbl>
              <c:idx val="2"/>
              <c:layout>
                <c:manualLayout>
                  <c:x val="0.1452411547707567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F29C-4EB0-8990-EB36921D0055}"/>
                </c:ext>
              </c:extLst>
            </c:dLbl>
            <c:dLbl>
              <c:idx val="3"/>
              <c:layout>
                <c:manualLayout>
                  <c:x val="0.15428382700096013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64%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F29C-4EB0-8990-EB36921D0055}"/>
                </c:ext>
              </c:extLst>
            </c:dLbl>
            <c:dLbl>
              <c:idx val="4"/>
              <c:layout>
                <c:manualLayout>
                  <c:x val="0.1411576584055847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F29C-4EB0-8990-EB36921D005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0.01</c:v>
                </c:pt>
                <c:pt idx="1">
                  <c:v>0.02</c:v>
                </c:pt>
                <c:pt idx="2">
                  <c:v>0.14000000000000001</c:v>
                </c:pt>
                <c:pt idx="3">
                  <c:v>0.54</c:v>
                </c:pt>
                <c:pt idx="4">
                  <c:v>0.19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FA7E-5846-BE71-A5093F4F9B4F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A7E-5846-BE71-A5093F4F9B4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520448"/>
        <c:axId val="266521984"/>
      </c:barChart>
      <c:catAx>
        <c:axId val="26652044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521984"/>
        <c:crosses val="autoZero"/>
        <c:auto val="1"/>
        <c:lblAlgn val="ctr"/>
        <c:lblOffset val="100"/>
        <c:noMultiLvlLbl val="0"/>
      </c:catAx>
      <c:valAx>
        <c:axId val="26652198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52044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44455353339926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212-634C-A62A-12AA39319824}"/>
                </c:ext>
              </c:extLst>
            </c:dLbl>
            <c:dLbl>
              <c:idx val="1"/>
              <c:layout>
                <c:manualLayout>
                  <c:x val="4.6040672533406442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3212-634C-A62A-12AA39319824}"/>
                </c:ext>
              </c:extLst>
            </c:dLbl>
            <c:dLbl>
              <c:idx val="2"/>
              <c:layout>
                <c:manualLayout>
                  <c:x val="0.1221211946203102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3212-634C-A62A-12AA39319824}"/>
                </c:ext>
              </c:extLst>
            </c:dLbl>
            <c:dLbl>
              <c:idx val="3"/>
              <c:layout>
                <c:manualLayout>
                  <c:x val="0.20190151673753437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3212-634C-A62A-12AA39319824}"/>
                </c:ext>
              </c:extLst>
            </c:dLbl>
            <c:dLbl>
              <c:idx val="4"/>
              <c:layout>
                <c:manualLayout>
                  <c:x val="0.1621746883144072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3212-634C-A62A-12AA3931982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000" b="1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0.03</c:v>
                </c:pt>
                <c:pt idx="3">
                  <c:v>0.62</c:v>
                </c:pt>
                <c:pt idx="4">
                  <c:v>0.35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3212-634C-A62A-12AA39319824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3212-634C-A62A-12AA393198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566656"/>
        <c:axId val="266576640"/>
      </c:barChart>
      <c:catAx>
        <c:axId val="26656665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576640"/>
        <c:crosses val="autoZero"/>
        <c:auto val="1"/>
        <c:lblAlgn val="ctr"/>
        <c:lblOffset val="100"/>
        <c:noMultiLvlLbl val="0"/>
      </c:catAx>
      <c:valAx>
        <c:axId val="26657664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5666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8.4196980963175252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2DE7-8647-B230-7DCE5B9EB0F1}"/>
                </c:ext>
              </c:extLst>
            </c:dLbl>
            <c:dLbl>
              <c:idx val="1"/>
              <c:layout>
                <c:manualLayout>
                  <c:x val="0.15147594949502241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2DE7-8647-B230-7DCE5B9EB0F1}"/>
                </c:ext>
              </c:extLst>
            </c:dLbl>
            <c:dLbl>
              <c:idx val="2"/>
              <c:layout>
                <c:manualLayout>
                  <c:x val="0.18171504681600623"/>
                  <c:y val="2.184067776787889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2DE7-8647-B230-7DCE5B9EB0F1}"/>
                </c:ext>
              </c:extLst>
            </c:dLbl>
            <c:dLbl>
              <c:idx val="3"/>
              <c:layout>
                <c:manualLayout>
                  <c:x val="0.1239710946354704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2DE7-8647-B230-7DCE5B9EB0F1}"/>
                </c:ext>
              </c:extLst>
            </c:dLbl>
            <c:dLbl>
              <c:idx val="4"/>
              <c:layout>
                <c:manualLayout>
                  <c:x val="7.9660123735751265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2DE7-8647-B230-7DCE5B9EB0F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0.11</c:v>
                </c:pt>
                <c:pt idx="1">
                  <c:v>0.25</c:v>
                </c:pt>
                <c:pt idx="2">
                  <c:v>0.49</c:v>
                </c:pt>
                <c:pt idx="3">
                  <c:v>0.15</c:v>
                </c:pt>
                <c:pt idx="4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2DE7-8647-B230-7DCE5B9EB0F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2DE7-8647-B230-7DCE5B9EB0F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699136"/>
        <c:axId val="266700672"/>
      </c:barChart>
      <c:catAx>
        <c:axId val="266699136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700672"/>
        <c:crosses val="autoZero"/>
        <c:auto val="1"/>
        <c:lblAlgn val="ctr"/>
        <c:lblOffset val="100"/>
        <c:noMultiLvlLbl val="0"/>
      </c:catAx>
      <c:valAx>
        <c:axId val="266700672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6991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3120621387412206"/>
          <c:y val="9.0156754660335875E-2"/>
          <c:w val="0.41854047734500277"/>
          <c:h val="0.82922794890491158"/>
        </c:manualLayout>
      </c:layout>
      <c:barChart>
        <c:barDir val="bar"/>
        <c:grouping val="clustered"/>
        <c:varyColors val="0"/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82"/>
        <c:axId val="151739008"/>
        <c:axId val="151740800"/>
      </c:barChart>
      <c:catAx>
        <c:axId val="151739008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7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1740800"/>
        <c:crosses val="autoZero"/>
        <c:auto val="1"/>
        <c:lblAlgn val="ctr"/>
        <c:lblOffset val="100"/>
        <c:noMultiLvlLbl val="0"/>
      </c:catAx>
      <c:valAx>
        <c:axId val="151740800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5173900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5"/>
          <c:y val="9.0156754660335875E-2"/>
          <c:w val="0.50000012541156946"/>
          <c:h val="0.79167648163278992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B1C1E4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6D2E-2D4B-B55A-631E22352E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6D2E-2D4B-B55A-631E22352E3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6D2E-2D4B-B55A-631E22352E35}"/>
              </c:ext>
            </c:extLst>
          </c:dPt>
          <c:dPt>
            <c:idx val="3"/>
            <c:invertIfNegative val="0"/>
            <c:bubble3D val="0"/>
            <c:spPr>
              <a:solidFill>
                <a:srgbClr val="4756A0"/>
              </a:solidFill>
              <a:ln>
                <a:noFill/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6D2E-2D4B-B55A-631E22352E35}"/>
              </c:ext>
            </c:extLst>
          </c:dPt>
          <c:dLbls>
            <c:dLbl>
              <c:idx val="0"/>
              <c:layout/>
              <c:tx>
                <c:rich>
                  <a:bodyPr/>
                  <a:lstStyle/>
                  <a:p>
                    <a:r>
                      <a:rPr lang="en-US" dirty="0"/>
                      <a:t>37 </a:t>
                    </a:r>
                    <a:r>
                      <a:rPr lang="en-US"/>
                      <a:t>579 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-3.1231528238935172E-2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45 504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/>
              <c:tx>
                <c:rich>
                  <a:bodyPr/>
                  <a:lstStyle/>
                  <a:p>
                    <a:r>
                      <a:rPr lang="en-US"/>
                      <a:t>31 </a:t>
                    </a:r>
                    <a:r>
                      <a:rPr lang="en-US" smtClean="0"/>
                      <a:t>781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layout>
                <c:manualLayout>
                  <c:x val="-2.5553068559128759E-2"/>
                  <c:y val="-1.2635924992113464E-2"/>
                </c:manualLayout>
              </c:layout>
              <c:tx>
                <c:rich>
                  <a:bodyPr rot="0" spcFirstLastPara="1" vertOverflow="clip" horzOverflow="clip" vert="horz" wrap="square" lIns="38100" tIns="19050" rIns="38100" bIns="19050" anchor="ctr" anchorCtr="0">
                    <a:spAutoFit/>
                  </a:bodyPr>
                  <a:lstStyle/>
                  <a:p>
                    <a:pPr algn="r">
                      <a:defRPr sz="900" b="1" i="0" u="none" strike="noStrike" kern="1200" baseline="0">
                        <a:solidFill>
                          <a:srgbClr val="4756A0"/>
                        </a:solidFill>
                        <a:latin typeface="Arial Black" panose="020B0604020202020204" pitchFamily="34" charset="0"/>
                        <a:ea typeface="+mn-ea"/>
                        <a:cs typeface="Arial Black" panose="020B0604020202020204" pitchFamily="34" charset="0"/>
                      </a:defRPr>
                    </a:pPr>
                    <a:r>
                      <a:rPr lang="en-US" sz="900" baseline="0" dirty="0"/>
                      <a:t>45 972 </a:t>
                    </a:r>
                    <a:endParaRPr lang="en-US" dirty="0"/>
                  </a:p>
                </c:rich>
              </c:tx>
              <c:spPr>
                <a:solidFill>
                  <a:schemeClr val="bg2"/>
                </a:solidFill>
                <a:ln>
                  <a:noFill/>
                </a:ln>
                <a:effectLst/>
              </c:sp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"/>
              <c:layout/>
              <c:tx>
                <c:rich>
                  <a:bodyPr/>
                  <a:lstStyle/>
                  <a:p>
                    <a:r>
                      <a:rPr lang="en-US"/>
                      <a:t>36 994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5"/>
              <c:layout>
                <c:manualLayout>
                  <c:x val="-1.1356919359612723E-2"/>
                  <c:y val="8.700021544541540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38 759 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layout>
                <c:manualLayout>
                  <c:x val="-1.4196149199516034E-2"/>
                  <c:y val="8.7000215445415408E-3"/>
                </c:manualLayout>
              </c:layout>
              <c:tx>
                <c:rich>
                  <a:bodyPr/>
                  <a:lstStyle/>
                  <a:p>
                    <a:r>
                      <a:rPr lang="en-US" dirty="0"/>
                      <a:t>43 </a:t>
                    </a:r>
                    <a:r>
                      <a:rPr lang="en-US" dirty="0" smtClean="0"/>
                      <a:t>886</a:t>
                    </a:r>
                    <a:endParaRPr lang="en-US" dirty="0"/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</c:dLbl>
            <c:spPr>
              <a:solidFill>
                <a:srgbClr val="F8F8F8"/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0">
                <a:spAutoFit/>
              </a:bodyPr>
              <a:lstStyle/>
              <a:p>
                <a:pPr algn="r">
                  <a:defRPr sz="900" b="1" i="0" u="none" strike="noStrike" kern="1200" baseline="0">
                    <a:solidFill>
                      <a:srgbClr val="4756A0"/>
                    </a:solidFill>
                    <a:latin typeface="Arial Black" panose="020B0604020202020204" pitchFamily="34" charset="0"/>
                    <a:ea typeface="+mn-ea"/>
                    <a:cs typeface="Arial Black" panose="020B0604020202020204" pitchFamily="34" charset="0"/>
                  </a:defRPr>
                </a:pPr>
                <a:endParaRPr lang="ru-RU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wedgeRectCallout">
                    <a:avLst/>
                  </a:prstGeom>
                  <a:noFill/>
                  <a:ln>
                    <a:noFill/>
                  </a:ln>
                </c15:spPr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Лист1!$A$2:$A$8</c:f>
              <c:strCache>
                <c:ptCount val="7"/>
                <c:pt idx="0">
                  <c:v>сельское, лесное хозяйство, охота </c:v>
                </c:pt>
                <c:pt idx="1">
                  <c:v>гос. управление. соцобеспечение, безопасность</c:v>
                </c:pt>
                <c:pt idx="2">
                  <c:v>деятельность профессиональная, научная и техническая</c:v>
                </c:pt>
                <c:pt idx="3">
                  <c:v>торговля оптовая и розничная; ремонт автотранспортных средств</c:v>
                </c:pt>
                <c:pt idx="4">
                  <c:v>образование</c:v>
                </c:pt>
                <c:pt idx="5">
                  <c:v>деятельность в области здравоохранения и социальных услуг</c:v>
                </c:pt>
                <c:pt idx="6">
                  <c:v>деятельность в области культуры, спорта, организации досуга и развлечений</c:v>
                </c:pt>
              </c:strCache>
            </c:strRef>
          </c:cat>
          <c:val>
            <c:numRef>
              <c:f>Лист1!$B$2:$B$8</c:f>
              <c:numCache>
                <c:formatCode>#,##0\ [$₽-419]</c:formatCode>
                <c:ptCount val="7"/>
                <c:pt idx="0">
                  <c:v>37578.800000000003</c:v>
                </c:pt>
                <c:pt idx="1">
                  <c:v>45503.6</c:v>
                </c:pt>
                <c:pt idx="2">
                  <c:v>31780.7</c:v>
                </c:pt>
                <c:pt idx="3">
                  <c:v>45972.1</c:v>
                </c:pt>
                <c:pt idx="4">
                  <c:v>36994</c:v>
                </c:pt>
                <c:pt idx="5">
                  <c:v>38758.800000000003</c:v>
                </c:pt>
                <c:pt idx="6">
                  <c:v>43886.1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6D2E-2D4B-B55A-631E22352E3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113"/>
        <c:overlap val="-18"/>
        <c:axId val="151780352"/>
        <c:axId val="151675648"/>
      </c:barChart>
      <c:catAx>
        <c:axId val="151780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 algn="just">
              <a:defRPr sz="10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151675648"/>
        <c:crosses val="autoZero"/>
        <c:auto val="1"/>
        <c:lblAlgn val="ctr"/>
        <c:lblOffset val="100"/>
        <c:noMultiLvlLbl val="0"/>
      </c:catAx>
      <c:valAx>
        <c:axId val="151675648"/>
        <c:scaling>
          <c:orientation val="minMax"/>
        </c:scaling>
        <c:delete val="1"/>
        <c:axPos val="b"/>
        <c:numFmt formatCode="#,##0\ [$₽-419]" sourceLinked="1"/>
        <c:majorTickMark val="none"/>
        <c:minorTickMark val="none"/>
        <c:tickLblPos val="nextTo"/>
        <c:crossAx val="15178035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4057945064551919"/>
          <c:y val="0.18171382972834368"/>
          <c:w val="0.48326632481944609"/>
          <c:h val="0.70024304826602246"/>
        </c:manualLayout>
      </c:layout>
      <c:radarChart>
        <c:radarStyle val="marker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Лист1!$B$2:$B$9</c:f>
              <c:numCache>
                <c:formatCode>General</c:formatCode>
                <c:ptCount val="8"/>
                <c:pt idx="0">
                  <c:v>4</c:v>
                </c:pt>
                <c:pt idx="1">
                  <c:v>6</c:v>
                </c:pt>
                <c:pt idx="2">
                  <c:v>5</c:v>
                </c:pt>
                <c:pt idx="3">
                  <c:v>4</c:v>
                </c:pt>
                <c:pt idx="4">
                  <c:v>3</c:v>
                </c:pt>
                <c:pt idx="5">
                  <c:v>7</c:v>
                </c:pt>
                <c:pt idx="6">
                  <c:v>5</c:v>
                </c:pt>
                <c:pt idx="7">
                  <c:v>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5E0B-448A-8966-5073EA6211D8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cat>
            <c:strRef>
              <c:f>Лист1!$A$2:$A$9</c:f>
              <c:strCache>
                <c:ptCount val="8"/>
                <c:pt idx="0">
                  <c:v>привлечение (4) </c:v>
                </c:pt>
                <c:pt idx="1">
                  <c:v>сопровождение (6)</c:v>
                </c:pt>
                <c:pt idx="2">
                  <c:v>создание контекта (5)</c:v>
                </c:pt>
                <c:pt idx="3">
                  <c:v>PR (4)</c:v>
                </c:pt>
                <c:pt idx="4">
                  <c:v>НПА и документооборот (3)</c:v>
                </c:pt>
                <c:pt idx="5">
                  <c:v>команда МР и региона (7)</c:v>
                </c:pt>
                <c:pt idx="6">
                  <c:v>активность (5)</c:v>
                </c:pt>
                <c:pt idx="7">
                  <c:v>полезность инвестору (6)</c:v>
                </c:pt>
              </c:strCache>
            </c:strRef>
          </c:cat>
          <c:val>
            <c:numRef>
              <c:f>Лист1!$C$2:$C$9</c:f>
              <c:numCache>
                <c:formatCode>General</c:formatCode>
                <c:ptCount val="8"/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1-5E0B-448A-8966-5073EA6211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263867008"/>
        <c:axId val="263868800"/>
      </c:radarChart>
      <c:catAx>
        <c:axId val="263867008"/>
        <c:scaling>
          <c:orientation val="minMax"/>
        </c:scaling>
        <c:delete val="0"/>
        <c:axPos val="b"/>
        <c:majorGridlines/>
        <c:numFmt formatCode="General" sourceLinked="1"/>
        <c:majorTickMark val="out"/>
        <c:minorTickMark val="none"/>
        <c:tickLblPos val="nextTo"/>
        <c:crossAx val="263868800"/>
        <c:crosses val="autoZero"/>
        <c:auto val="1"/>
        <c:lblAlgn val="ctr"/>
        <c:lblOffset val="100"/>
        <c:noMultiLvlLbl val="0"/>
      </c:catAx>
      <c:valAx>
        <c:axId val="263868800"/>
        <c:scaling>
          <c:orientation val="minMax"/>
        </c:scaling>
        <c:delete val="1"/>
        <c:axPos val="l"/>
        <c:majorGridlines/>
        <c:numFmt formatCode="General" sourceLinked="1"/>
        <c:majorTickMark val="cross"/>
        <c:minorTickMark val="none"/>
        <c:tickLblPos val="nextTo"/>
        <c:crossAx val="26386700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8869993606253098"/>
          <c:y val="4.3044689175676311E-2"/>
          <c:w val="0.48760320071838181"/>
          <c:h val="0.91945371693947264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15296359446005794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A-7645-8244-A82A-A769C21E1C51}"/>
                </c:ext>
              </c:extLst>
            </c:dLbl>
            <c:dLbl>
              <c:idx val="1"/>
              <c:layout>
                <c:manualLayout>
                  <c:x val="0.18960490441265193"/>
                  <c:y val="3.0937918316587473E-3"/>
                </c:manualLayout>
              </c:layout>
              <c:tx>
                <c:rich>
                  <a:bodyPr/>
                  <a:lstStyle/>
                  <a:p>
                    <a:r>
                      <a:rPr lang="en-US" smtClean="0"/>
                      <a:t>   50,0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F480-4CF3-8781-0271382AC54D}"/>
                </c:ext>
              </c:extLst>
            </c:dLbl>
            <c:dLbl>
              <c:idx val="2"/>
              <c:layout>
                <c:manualLayout>
                  <c:x val="0.1963496065473668"/>
                  <c:y val="0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      27,0</a:t>
                    </a:r>
                    <a:r>
                      <a:rPr lang="en-US" dirty="0"/>
                      <a:t>%</a:t>
                    </a:r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8-7645-8244-A82A-A769C21E1C51}"/>
                </c:ext>
              </c:extLst>
            </c:dLbl>
            <c:dLbl>
              <c:idx val="3"/>
              <c:layout>
                <c:manualLayout>
                  <c:x val="0.21382001494177344"/>
                  <c:y val="1.2375167326634989E-2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7645-8244-A82A-A769C21E1C51}"/>
                </c:ext>
              </c:extLst>
            </c:dLbl>
            <c:dLbl>
              <c:idx val="4"/>
              <c:layout>
                <c:manualLayout>
                  <c:x val="9.7065665797287828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7645-8244-A82A-A769C21E1C51}"/>
                </c:ext>
              </c:extLst>
            </c:dLbl>
            <c:dLbl>
              <c:idx val="5"/>
              <c:layout>
                <c:manualLayout>
                  <c:x val="0.12553336753050653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645-8244-A82A-A769C21E1C51}"/>
                </c:ext>
              </c:extLst>
            </c:dLbl>
            <c:dLbl>
              <c:idx val="6"/>
              <c:layout>
                <c:manualLayout>
                  <c:x val="0.12553336753050645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645-8244-A82A-A769C21E1C51}"/>
                </c:ext>
              </c:extLst>
            </c:dLbl>
            <c:dLbl>
              <c:idx val="7"/>
              <c:layout>
                <c:manualLayout>
                  <c:x val="0.12557924472412266"/>
                  <c:y val="-1.5625483611767879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7645-8244-A82A-A769C21E1C51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0" tIns="0" rIns="0" bIns="0" anchor="ctr" anchorCtr="0">
                <a:spAutoFit/>
              </a:bodyPr>
              <a:lstStyle/>
              <a:p>
                <a:pPr algn="r"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Лист1!$B$2:$B$6</c:f>
              <c:numCache>
                <c:formatCode>0.0%</c:formatCode>
                <c:ptCount val="5"/>
                <c:pt idx="0">
                  <c:v>0.05</c:v>
                </c:pt>
                <c:pt idx="1">
                  <c:v>0.5</c:v>
                </c:pt>
                <c:pt idx="2">
                  <c:v>0.27</c:v>
                </c:pt>
                <c:pt idx="3">
                  <c:v>0.15</c:v>
                </c:pt>
                <c:pt idx="4">
                  <c:v>0.03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2-7645-8244-A82A-A769C21E1C51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промышленность</c:v>
                </c:pt>
                <c:pt idx="1">
                  <c:v>производство сельхозпродукции</c:v>
                </c:pt>
                <c:pt idx="2">
                  <c:v>торговля</c:v>
                </c:pt>
                <c:pt idx="3">
                  <c:v>строительство</c:v>
                </c:pt>
                <c:pt idx="4">
                  <c:v>общественное питание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3-7645-8244-A82A-A769C21E1C5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9"/>
        <c:overlap val="100"/>
        <c:axId val="264844032"/>
        <c:axId val="264845568"/>
      </c:barChart>
      <c:catAx>
        <c:axId val="26484403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00" b="1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4845568"/>
        <c:crosses val="autoZero"/>
        <c:auto val="1"/>
        <c:lblAlgn val="ctr"/>
        <c:lblOffset val="100"/>
        <c:noMultiLvlLbl val="0"/>
      </c:catAx>
      <c:valAx>
        <c:axId val="264845568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484403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5636333593714237"/>
          <c:y val="1.0089985969658124E-2"/>
          <c:w val="0.61993964472334184"/>
          <c:h val="0.95465751834542889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.2853001891638125"/>
                  <c:y val="6.4647706902568013E-3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3B78-40AF-9792-06441D5CADA6}"/>
                </c:ext>
              </c:extLst>
            </c:dLbl>
            <c:dLbl>
              <c:idx val="1"/>
              <c:layout>
                <c:manualLayout>
                  <c:x val="0.14507814555410378"/>
                  <c:y val="-4.848578017692725E-3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smtClean="0"/>
                      <a:t>1 %</a:t>
                    </a:r>
                    <a:endParaRPr lang="en-US" dirty="0"/>
                  </a:p>
                </c:rich>
              </c:tx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>
                    <c:manualLayout>
                      <c:w val="0.25285578557316113"/>
                      <c:h val="3.1591858155804536E-2"/>
                    </c:manualLayout>
                  </c15:layout>
                </c:ext>
                <c:ext xmlns:c16="http://schemas.microsoft.com/office/drawing/2014/chart" uri="{C3380CC4-5D6E-409C-BE32-E72D297353CC}">
                  <c16:uniqueId val="{00000003-0203-C94E-BBDA-D2FCD2F010EE}"/>
                </c:ext>
              </c:extLst>
            </c:dLbl>
            <c:dLbl>
              <c:idx val="2"/>
              <c:layout>
                <c:manualLayout>
                  <c:x val="9.3088799462478236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0203-C94E-BBDA-D2FCD2F010EE}"/>
                </c:ext>
              </c:extLst>
            </c:dLbl>
            <c:dLbl>
              <c:idx val="3"/>
              <c:layout>
                <c:manualLayout>
                  <c:x val="9.767651882409889E-2"/>
                  <c:y val="-6.2501934447071517E-17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0203-C94E-BBDA-D2FCD2F010EE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horzOverflow="clip" vert="horz" wrap="square" lIns="0" tIns="0" rIns="0" bIns="0" anchor="ctr" anchorCtr="1">
                <a:spAutoFit/>
              </a:bodyPr>
              <a:lstStyle/>
              <a:p>
                <a:pPr>
                  <a:defRPr sz="11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inBase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Лист1!$B$2:$B$4</c:f>
              <c:numCache>
                <c:formatCode>0.0%</c:formatCode>
                <c:ptCount val="3"/>
                <c:pt idx="0">
                  <c:v>0.99</c:v>
                </c:pt>
                <c:pt idx="1">
                  <c:v>0.01</c:v>
                </c:pt>
                <c:pt idx="2">
                  <c:v>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9-0203-C94E-BBDA-D2FCD2F010EE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Лист1!$A$2:$A$4</c:f>
              <c:strCache>
                <c:ptCount val="3"/>
                <c:pt idx="0">
                  <c:v>малое (16-100 чел.)</c:v>
                </c:pt>
                <c:pt idx="1">
                  <c:v>среднее (100-250 чел.)</c:v>
                </c:pt>
                <c:pt idx="2">
                  <c:v>крупное (свыше-250 чел.)</c:v>
                </c:pt>
              </c:strCache>
            </c:strRef>
          </c:cat>
          <c:val>
            <c:numRef>
              <c:f>Лист1!$C$2:$C$4</c:f>
              <c:numCache>
                <c:formatCode>0%</c:formatCode>
                <c:ptCount val="3"/>
                <c:pt idx="0">
                  <c:v>1</c:v>
                </c:pt>
                <c:pt idx="1">
                  <c:v>1</c:v>
                </c:pt>
                <c:pt idx="2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A-0203-C94E-BBDA-D2FCD2F010E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37"/>
        <c:overlap val="100"/>
        <c:axId val="264926720"/>
        <c:axId val="264928256"/>
      </c:barChart>
      <c:catAx>
        <c:axId val="264926720"/>
        <c:scaling>
          <c:orientation val="minMax"/>
        </c:scaling>
        <c:delete val="1"/>
        <c:axPos val="l"/>
        <c:numFmt formatCode="General" sourceLinked="1"/>
        <c:majorTickMark val="none"/>
        <c:minorTickMark val="none"/>
        <c:tickLblPos val="nextTo"/>
        <c:crossAx val="264928256"/>
        <c:crosses val="autoZero"/>
        <c:auto val="1"/>
        <c:lblAlgn val="ctr"/>
        <c:lblOffset val="100"/>
        <c:noMultiLvlLbl val="0"/>
      </c:catAx>
      <c:valAx>
        <c:axId val="264928256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492672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  <c:userShapes r:id="rId2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30"/>
      <c:rotY val="0"/>
      <c:depthPercent val="100"/>
      <c:rAngAx val="0"/>
      <c:perspective val="30"/>
    </c:view3D>
    <c:floor>
      <c:thickness val="0"/>
      <c:spPr>
        <a:noFill/>
        <a:ln>
          <a:noFill/>
        </a:ln>
        <a:effectLst/>
        <a:sp3d/>
      </c:spPr>
    </c:floor>
    <c:sideWall>
      <c:thickness val="0"/>
      <c:spPr>
        <a:noFill/>
        <a:ln>
          <a:noFill/>
        </a:ln>
        <a:effectLst/>
        <a:sp3d/>
      </c:spPr>
    </c:sideWall>
    <c:backWall>
      <c:thickness val="0"/>
      <c:spPr>
        <a:noFill/>
        <a:ln>
          <a:noFill/>
        </a:ln>
        <a:effectLst/>
        <a:sp3d/>
      </c:spPr>
    </c:backWall>
    <c:plotArea>
      <c:layout/>
      <c:pie3D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Столбец1</c:v>
                </c:pt>
              </c:strCache>
            </c:strRef>
          </c:tx>
          <c:dPt>
            <c:idx val="0"/>
            <c:bubble3D val="0"/>
            <c:spPr>
              <a:solidFill>
                <a:schemeClr val="accent1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880-9802-8B6F6BFAA264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25400">
                <a:solidFill>
                  <a:schemeClr val="lt1"/>
                </a:solidFill>
              </a:ln>
              <a:effectLst/>
              <a:sp3d contourW="25400">
                <a:contourClr>
                  <a:schemeClr val="lt1"/>
                </a:contourClr>
              </a:sp3d>
            </c:spPr>
          </c:dPt>
          <c:dLbls>
            <c:dLbl>
              <c:idx val="0"/>
              <c:layout>
                <c:manualLayout>
                  <c:x val="-0.30663143549364019"/>
                  <c:y val="-0.1908418238308734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F82C-4880-9802-8B6F6BFAA264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Лист1!$A$2:$A$3</c:f>
              <c:strCache>
                <c:ptCount val="2"/>
                <c:pt idx="0">
                  <c:v>сложности с оформлением документов</c:v>
                </c:pt>
                <c:pt idx="1">
                  <c:v>финансовые трудности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0.68</c:v>
                </c:pt>
                <c:pt idx="1">
                  <c:v>0.32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0-F82C-4880-9802-8B6F6BFAA26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>
          <a:noFill/>
        </a:ln>
        <a:effectLst/>
      </c:spPr>
    </c:plotArea>
    <c:legend>
      <c:legendPos val="b"/>
      <c:layout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Times New Roman" pitchFamily="18" charset="0"/>
              <a:ea typeface="+mn-ea"/>
              <a:cs typeface="Times New Roman" pitchFamily="18" charset="0"/>
            </a:defRPr>
          </a:pPr>
          <a:endParaRPr lang="ru-RU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5631938309813412"/>
          <c:y val="0.18764965122671115"/>
          <c:w val="0.69089511819258098"/>
          <c:h val="0.49204759469882836"/>
        </c:manualLayout>
      </c:layout>
      <c:doughnut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dPt>
            <c:idx val="0"/>
            <c:bubble3D val="0"/>
            <c:spPr>
              <a:solidFill>
                <a:srgbClr val="B1C1E4">
                  <a:alpha val="75023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FA6-4787-8AE1-131FC8360D12}"/>
              </c:ext>
            </c:extLst>
          </c:dPt>
          <c:dPt>
            <c:idx val="1"/>
            <c:bubble3D val="0"/>
            <c:spPr>
              <a:solidFill>
                <a:srgbClr val="B1C1E4"/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0FA6-4787-8AE1-131FC8360D12}"/>
              </c:ext>
            </c:extLst>
          </c:dPt>
          <c:dPt>
            <c:idx val="2"/>
            <c:bubble3D val="0"/>
            <c:spPr>
              <a:solidFill>
                <a:srgbClr val="4756A0">
                  <a:alpha val="55312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0FA6-4787-8AE1-131FC8360D12}"/>
              </c:ext>
            </c:extLst>
          </c:dPt>
          <c:dPt>
            <c:idx val="3"/>
            <c:bubble3D val="0"/>
            <c:spPr>
              <a:solidFill>
                <a:srgbClr val="4756A0">
                  <a:alpha val="39658"/>
                </a:srgbClr>
              </a:solidFill>
              <a:ln w="19050">
                <a:solidFill>
                  <a:schemeClr val="lt1"/>
                </a:solidFill>
              </a:ln>
              <a:effectLst/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FA6-4787-8AE1-131FC8360D12}"/>
              </c:ext>
            </c:extLst>
          </c:dPt>
          <c:dLbls>
            <c:dLbl>
              <c:idx val="3"/>
              <c:layout>
                <c:manualLayout>
                  <c:x val="4.2787998606526281E-2"/>
                  <c:y val="-4.8756996521025137E-2"/>
                </c:manualLayout>
              </c:layout>
              <c:showLegendKey val="0"/>
              <c:showVal val="0"/>
              <c:showCatName val="0"/>
              <c:showSerName val="0"/>
              <c:showPercent val="1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7-0FA6-4787-8AE1-131FC8360D12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vert="horz"/>
              <a:lstStyle/>
              <a:p>
                <a:pPr>
                  <a:defRPr/>
                </a:pPr>
                <a:endParaRPr lang="ru-RU"/>
              </a:p>
            </c:txPr>
            <c:showLegendKey val="0"/>
            <c:showVal val="0"/>
            <c:showCatName val="0"/>
            <c:showSerName val="0"/>
            <c:showPercent val="1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 xmlns:c16r2="http://schemas.microsoft.com/office/drawing/2015/06/chart">
              <c:ext xmlns:c15="http://schemas.microsoft.com/office/drawing/2012/chart" uri="{CE6537A1-D6FC-4f65-9D91-7224C49458BB}">
                <c15:layout/>
              </c:ext>
            </c:extLst>
          </c:dLbls>
          <c:cat>
            <c:strRef>
              <c:f>Лист1!$A$2:$A$5</c:f>
              <c:strCache>
                <c:ptCount val="4"/>
                <c:pt idx="0">
                  <c:v>нет необходимости во взаимодействии</c:v>
                </c:pt>
                <c:pt idx="1">
                  <c:v>удовлетворены взаимодействием</c:v>
                </c:pt>
                <c:pt idx="2">
                  <c:v>частично удовлетворены взаимодействием</c:v>
                </c:pt>
                <c:pt idx="3">
                  <c:v>не удовлетворены взаимодействием</c:v>
                </c:pt>
              </c:strCache>
            </c:strRef>
          </c:cat>
          <c:val>
            <c:numRef>
              <c:f>Лист1!$B$2:$B$5</c:f>
              <c:numCache>
                <c:formatCode>0%</c:formatCode>
                <c:ptCount val="4"/>
                <c:pt idx="0">
                  <c:v>0.28999999999999998</c:v>
                </c:pt>
                <c:pt idx="1">
                  <c:v>0.67</c:v>
                </c:pt>
                <c:pt idx="2">
                  <c:v>0.03</c:v>
                </c:pt>
                <c:pt idx="3">
                  <c:v>0.01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8-0FA6-4787-8AE1-131FC8360D12}"/>
            </c:ext>
          </c:extLst>
        </c:ser>
        <c:dLbls>
          <c:showLegendKey val="0"/>
          <c:showVal val="0"/>
          <c:showCatName val="0"/>
          <c:showSerName val="0"/>
          <c:showPercent val="1"/>
          <c:showBubbleSize val="0"/>
          <c:showLeaderLines val="1"/>
        </c:dLbls>
        <c:firstSliceAng val="0"/>
        <c:holeSize val="50"/>
      </c:doughnut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7.206272060521425E-2"/>
          <c:y val="0.74400641979888926"/>
          <c:w val="0.91743267761125102"/>
          <c:h val="0.25599358020111063"/>
        </c:manualLayout>
      </c:layout>
      <c:overlay val="0"/>
      <c:spPr>
        <a:noFill/>
        <a:ln>
          <a:noFill/>
        </a:ln>
        <a:effectLst/>
      </c:spPr>
      <c:txPr>
        <a:bodyPr rot="0" vert="horz"/>
        <a:lstStyle/>
        <a:p>
          <a:pPr>
            <a:defRPr/>
          </a:pPr>
          <a:endParaRPr lang="ru-RU"/>
        </a:p>
      </c:txPr>
    </c:legend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latin typeface="Times New Roman" pitchFamily="18" charset="0"/>
          <a:cs typeface="Times New Roman" pitchFamily="18" charset="0"/>
        </a:defRPr>
      </a:pPr>
      <a:endParaRPr lang="ru-RU"/>
    </a:p>
  </c:txPr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1521345193441841"/>
          <c:y val="1.0093565194484445E-2"/>
          <c:w val="0.6610892722345918"/>
          <c:h val="0.96747460775212668"/>
        </c:manualLayout>
      </c:layout>
      <c:barChart>
        <c:barDir val="bar"/>
        <c:grouping val="percentStacked"/>
        <c:varyColors val="0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spPr>
            <a:solidFill>
              <a:srgbClr val="4756A0"/>
            </a:soli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7.0293673883382299E-2"/>
                  <c:y val="-1.0010983271383605E-16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0-DB0B-BB48-8F4E-2B18E56A5E8D}"/>
                </c:ext>
              </c:extLst>
            </c:dLbl>
            <c:dLbl>
              <c:idx val="1"/>
              <c:layout>
                <c:manualLayout>
                  <c:x val="5.1191877043913835E-2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1-DB0B-BB48-8F4E-2B18E56A5E8D}"/>
                </c:ext>
              </c:extLst>
            </c:dLbl>
            <c:dLbl>
              <c:idx val="2"/>
              <c:layout>
                <c:manualLayout>
                  <c:x val="0.12759870344568686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2-DB0B-BB48-8F4E-2B18E56A5E8D}"/>
                </c:ext>
              </c:extLst>
            </c:dLbl>
            <c:dLbl>
              <c:idx val="3"/>
              <c:layout>
                <c:manualLayout>
                  <c:x val="0.21011326802434288"/>
                  <c:y val="0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3-DB0B-BB48-8F4E-2B18E56A5E8D}"/>
                </c:ext>
              </c:extLst>
            </c:dLbl>
            <c:dLbl>
              <c:idx val="4"/>
              <c:layout>
                <c:manualLayout>
                  <c:x val="8.5575111354957004E-2"/>
                  <c:y val="-6.2568645446147532E-18"/>
                </c:manualLayout>
              </c:layout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5="http://schemas.microsoft.com/office/drawing/2012/chart" uri="{CE6537A1-D6FC-4f65-9D91-7224C49458BB}">
                  <c15:layout/>
                </c:ext>
                <c:ext xmlns:c16="http://schemas.microsoft.com/office/drawing/2014/chart" uri="{C3380CC4-5D6E-409C-BE32-E72D297353CC}">
                  <c16:uniqueId val="{00000004-DB0B-BB48-8F4E-2B18E56A5E8D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clip" horzOverflow="clip" vert="horz" wrap="square" lIns="36576" tIns="18288" rIns="36576" bIns="18288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4756A0"/>
                    </a:solidFill>
                    <a:latin typeface="Arial" panose="020B0604020202020204" pitchFamily="34" charset="0"/>
                    <a:ea typeface="+mn-ea"/>
                    <a:cs typeface="Arial" panose="020B0604020202020204" pitchFamily="34" charset="0"/>
                  </a:defRPr>
                </a:pPr>
                <a:endParaRPr lang="ru-RU"/>
              </a:p>
            </c:txPr>
            <c:dLblPos val="ctr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0"/>
              </c:ext>
            </c:extLst>
          </c:dLbls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Лист1!$B$2:$B$6</c:f>
              <c:numCache>
                <c:formatCode>0%</c:formatCode>
                <c:ptCount val="5"/>
                <c:pt idx="0">
                  <c:v>0</c:v>
                </c:pt>
                <c:pt idx="1">
                  <c:v>0</c:v>
                </c:pt>
                <c:pt idx="2">
                  <c:v>0.1</c:v>
                </c:pt>
                <c:pt idx="3">
                  <c:v>0.85</c:v>
                </c:pt>
                <c:pt idx="4">
                  <c:v>0.05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5-DB0B-BB48-8F4E-2B18E56A5E8D}"/>
            </c:ext>
          </c:extLst>
        </c:ser>
        <c:ser>
          <c:idx val="1"/>
          <c:order val="1"/>
          <c:tx>
            <c:strRef>
              <c:f>Лист1!$C$1</c:f>
              <c:strCache>
                <c:ptCount val="1"/>
                <c:pt idx="0">
                  <c:v>Ряд 2</c:v>
                </c:pt>
              </c:strCache>
            </c:strRef>
          </c:tx>
          <c:spPr>
            <a:solidFill>
              <a:srgbClr val="F1F1F1"/>
            </a:solidFill>
            <a:ln>
              <a:noFill/>
            </a:ln>
            <a:effectLst/>
          </c:spPr>
          <c:invertIfNegative val="0"/>
          <c:cat>
            <c:strRef>
              <c:f>Лист1!$A$2:$A$6</c:f>
              <c:strCache>
                <c:ptCount val="5"/>
                <c:pt idx="0">
                  <c:v>очень плохо</c:v>
                </c:pt>
                <c:pt idx="1">
                  <c:v>плохо</c:v>
                </c:pt>
                <c:pt idx="2">
                  <c:v>удовлетворительно</c:v>
                </c:pt>
                <c:pt idx="3">
                  <c:v>хорошо</c:v>
                </c:pt>
                <c:pt idx="4">
                  <c:v>отлично</c:v>
                </c:pt>
              </c:strCache>
            </c:strRef>
          </c:cat>
          <c:val>
            <c:numRef>
              <c:f>Лист1!$C$2:$C$6</c:f>
              <c:numCache>
                <c:formatCode>0%</c:formatCode>
                <c:ptCount val="5"/>
                <c:pt idx="0">
                  <c:v>1</c:v>
                </c:pt>
                <c:pt idx="1">
                  <c:v>1</c:v>
                </c:pt>
                <c:pt idx="2">
                  <c:v>1</c:v>
                </c:pt>
                <c:pt idx="3">
                  <c:v>1</c:v>
                </c:pt>
                <c:pt idx="4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DB0B-BB48-8F4E-2B18E56A5E8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50"/>
        <c:overlap val="100"/>
        <c:axId val="266131712"/>
        <c:axId val="266137600"/>
      </c:barChart>
      <c:catAx>
        <c:axId val="26613171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noFill/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4756A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ru-RU"/>
          </a:p>
        </c:txPr>
        <c:crossAx val="266137600"/>
        <c:crosses val="autoZero"/>
        <c:auto val="1"/>
        <c:lblAlgn val="ctr"/>
        <c:lblOffset val="100"/>
        <c:noMultiLvlLbl val="0"/>
      </c:catAx>
      <c:valAx>
        <c:axId val="266137600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2661317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 xmlns:c16r2="http://schemas.microsoft.com/office/drawing/2015/06/chart"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 sz="1000">
          <a:solidFill>
            <a:srgbClr val="4756A0"/>
          </a:solidFill>
          <a:latin typeface="Arial" panose="020B0604020202020204" pitchFamily="34" charset="0"/>
          <a:cs typeface="Arial" panose="020B0604020202020204" pitchFamily="34" charset="0"/>
        </a:defRPr>
      </a:pPr>
      <a:endParaRPr lang="ru-RU"/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6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9DE59D2-0E08-4F62-8E58-209DCA478185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DCF348EE-2AAF-47E4-A2B4-BA409E483556}">
      <dgm:prSet phldrT="[Текст]" custT="1"/>
      <dgm:spPr/>
      <dgm:t>
        <a:bodyPr anchor="t"/>
        <a:lstStyle/>
        <a:p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И.о.первого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Исаков Юрий Сергеевич 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AF7A4D37-E47E-412A-B82F-4D8D134E326F}" type="parTrans" cxnId="{C2ED21B6-9034-4C1C-93FC-F87520B79447}">
      <dgm:prSet/>
      <dgm:spPr/>
      <dgm:t>
        <a:bodyPr/>
        <a:lstStyle/>
        <a:p>
          <a:endParaRPr lang="ru-RU"/>
        </a:p>
      </dgm:t>
    </dgm:pt>
    <dgm:pt modelId="{F889741F-E991-49CB-BA67-968CC1C661CF}" type="sibTrans" cxnId="{C2ED21B6-9034-4C1C-93FC-F87520B79447}">
      <dgm:prSet/>
      <dgm:spPr/>
      <dgm:t>
        <a:bodyPr/>
        <a:lstStyle/>
        <a:p>
          <a:endParaRPr lang="ru-RU"/>
        </a:p>
      </dgm:t>
    </dgm:pt>
    <dgm:pt modelId="{12FDAE72-E5C4-4D7D-BAD7-A52413538329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Курамшина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Вера Николаевна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94D6CE0-C88B-43EE-86E4-3558DC18B81D}" type="parTrans" cxnId="{0FEE6004-47A6-4A6A-BCBF-11AEE341DC82}">
      <dgm:prSet/>
      <dgm:spPr/>
      <dgm:t>
        <a:bodyPr/>
        <a:lstStyle/>
        <a:p>
          <a:endParaRPr lang="ru-RU"/>
        </a:p>
      </dgm:t>
    </dgm:pt>
    <dgm:pt modelId="{2F1A068E-1442-4C06-B8D1-33D028445E13}" type="sibTrans" cxnId="{0FEE6004-47A6-4A6A-BCBF-11AEE341DC82}">
      <dgm:prSet/>
      <dgm:spPr/>
      <dgm:t>
        <a:bodyPr/>
        <a:lstStyle/>
        <a:p>
          <a:endParaRPr lang="ru-RU"/>
        </a:p>
      </dgm:t>
    </dgm:pt>
    <dgm:pt modelId="{F4540E7E-C412-46BA-A758-E8E22848F49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Руководитель аппарата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Глазкова Наталья Владимировна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70028D52-92D1-48CF-8F0E-DFFEA5CC14E8}" type="parTrans" cxnId="{54915FE0-23F0-44CD-B4E9-7FAEFA1FC443}">
      <dgm:prSet/>
      <dgm:spPr/>
      <dgm:t>
        <a:bodyPr/>
        <a:lstStyle/>
        <a:p>
          <a:endParaRPr lang="ru-RU"/>
        </a:p>
      </dgm:t>
    </dgm:pt>
    <dgm:pt modelId="{FE499904-82A6-4997-B608-E91FCD26DA12}" type="sibTrans" cxnId="{54915FE0-23F0-44CD-B4E9-7FAEFA1FC443}">
      <dgm:prSet/>
      <dgm:spPr/>
      <dgm:t>
        <a:bodyPr/>
        <a:lstStyle/>
        <a:p>
          <a:endParaRPr lang="ru-RU"/>
        </a:p>
      </dgm:t>
    </dgm:pt>
    <dgm:pt modelId="{E6CDDD5A-E84F-4546-9DBF-601A02A3FC63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Глава</a:t>
          </a:r>
        </a:p>
        <a:p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Балтайского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района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Бенькович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Сергеевич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5D21784E-8654-4922-B930-A7BD75A33C67}" type="parTrans" cxnId="{BE697B40-D10C-4C3C-89B5-8A198C1B540A}">
      <dgm:prSet/>
      <dgm:spPr/>
      <dgm:t>
        <a:bodyPr/>
        <a:lstStyle/>
        <a:p>
          <a:endParaRPr lang="ru-RU"/>
        </a:p>
      </dgm:t>
    </dgm:pt>
    <dgm:pt modelId="{7EF01484-6D28-4D56-8AEF-B651CD0EEA93}" type="sibTrans" cxnId="{BE697B40-D10C-4C3C-89B5-8A198C1B540A}">
      <dgm:prSet/>
      <dgm:spPr/>
      <dgm:t>
        <a:bodyPr/>
        <a:lstStyle/>
        <a:p>
          <a:endParaRPr lang="ru-RU"/>
        </a:p>
      </dgm:t>
    </dgm:pt>
    <dgm:pt modelId="{66411A0C-C947-4C07-B4BD-EF993B517D46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</a:t>
          </a:r>
          <a:r>
            <a:rPr lang="ru-RU" sz="11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фин.управления</a:t>
          </a:r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Тугушева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Галина Александровна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D2441E0C-4B8C-4280-BD95-DE4E4A8E9E89}" type="parTrans" cxnId="{8FD3EE51-2517-4D2D-B703-50621994ADC9}">
      <dgm:prSet/>
      <dgm:spPr/>
      <dgm:t>
        <a:bodyPr/>
        <a:lstStyle/>
        <a:p>
          <a:endParaRPr lang="ru-RU"/>
        </a:p>
      </dgm:t>
    </dgm:pt>
    <dgm:pt modelId="{154114FD-977C-43EB-85F0-195278F16E63}" type="sibTrans" cxnId="{8FD3EE51-2517-4D2D-B703-50621994ADC9}">
      <dgm:prSet/>
      <dgm:spPr/>
      <dgm:t>
        <a:bodyPr/>
        <a:lstStyle/>
        <a:p>
          <a:endParaRPr lang="ru-RU"/>
        </a:p>
      </dgm:t>
    </dgm:pt>
    <dgm:pt modelId="{DCADF0E1-6738-4809-97E2-FF7ED66059DD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строительства, архитектуры и ЖКХ администрации</a:t>
          </a:r>
        </a:p>
        <a:p>
          <a:r>
            <a:rPr lang="ru-RU" sz="14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Бабошин</a:t>
          </a:r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Викторович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6E9C260C-1EA7-425D-A8C2-D15C7D3BB00D}" type="parTrans" cxnId="{CA1C0164-3067-406F-A2BF-265A196E4A2F}">
      <dgm:prSet/>
      <dgm:spPr/>
      <dgm:t>
        <a:bodyPr/>
        <a:lstStyle/>
        <a:p>
          <a:endParaRPr lang="ru-RU"/>
        </a:p>
      </dgm:t>
    </dgm:pt>
    <dgm:pt modelId="{879A908D-D314-4B04-B417-56DFDC60835F}" type="sibTrans" cxnId="{CA1C0164-3067-406F-A2BF-265A196E4A2F}">
      <dgm:prSet/>
      <dgm:spPr/>
      <dgm:t>
        <a:bodyPr/>
        <a:lstStyle/>
        <a:p>
          <a:endParaRPr lang="ru-RU"/>
        </a:p>
      </dgm:t>
    </dgm:pt>
    <dgm:pt modelId="{696F45E3-89B6-49FC-9431-872F27154A07}">
      <dgm:prSet phldrT="[Текст]" custT="1"/>
      <dgm:spPr/>
      <dgm:t>
        <a:bodyPr anchor="t"/>
        <a:lstStyle/>
        <a:p>
          <a:r>
            <a:rPr lang="ru-RU" sz="11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экономики администрации</a:t>
          </a:r>
        </a:p>
        <a:p>
          <a:r>
            <a:rPr lang="ru-RU" sz="14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Гущина Татьяна Васильевна</a:t>
          </a:r>
          <a:endParaRPr lang="ru-RU" sz="14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8F979F04-E60B-46F0-A793-6139C85CDA3D}" type="parTrans" cxnId="{94561B21-3E26-420E-AFDC-C4ED84D14AFE}">
      <dgm:prSet/>
      <dgm:spPr/>
      <dgm:t>
        <a:bodyPr/>
        <a:lstStyle/>
        <a:p>
          <a:endParaRPr lang="ru-RU"/>
        </a:p>
      </dgm:t>
    </dgm:pt>
    <dgm:pt modelId="{39B32192-099A-43E2-A02A-696CD83DF114}" type="sibTrans" cxnId="{94561B21-3E26-420E-AFDC-C4ED84D14AFE}">
      <dgm:prSet/>
      <dgm:spPr/>
      <dgm:t>
        <a:bodyPr/>
        <a:lstStyle/>
        <a:p>
          <a:endParaRPr lang="ru-RU"/>
        </a:p>
      </dgm:t>
    </dgm:pt>
    <dgm:pt modelId="{7BF28D6C-1364-4928-81D9-5A17FF3D4927}" type="pres">
      <dgm:prSet presAssocID="{09DE59D2-0E08-4F62-8E58-209DCA478185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5F17C2EA-E76E-4983-94BC-449A67AC4D29}" type="pres">
      <dgm:prSet presAssocID="{E6CDDD5A-E84F-4546-9DBF-601A02A3FC63}" presName="node" presStyleLbl="node1" presStyleIdx="0" presStyleCnt="7" custScaleX="139947" custScaleY="36895" custLinFactNeighborX="13133" custLinFactNeighborY="-98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8B27D38-12EB-434F-A8BC-365ECDDBEB32}" type="pres">
      <dgm:prSet presAssocID="{7EF01484-6D28-4D56-8AEF-B651CD0EEA93}" presName="sibTrans" presStyleCnt="0"/>
      <dgm:spPr/>
    </dgm:pt>
    <dgm:pt modelId="{EC7D84F0-A76E-445D-AB56-8A4FE06F645C}" type="pres">
      <dgm:prSet presAssocID="{DCF348EE-2AAF-47E4-A2B4-BA409E483556}" presName="node" presStyleLbl="node1" presStyleIdx="1" presStyleCnt="7" custScaleX="79838" custScaleY="26889" custLinFactNeighborX="26304" custLinFactNeighborY="-2027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160AD9-C436-44B0-978F-724279DC38E1}" type="pres">
      <dgm:prSet presAssocID="{F889741F-E991-49CB-BA67-968CC1C661CF}" presName="sibTrans" presStyleCnt="0"/>
      <dgm:spPr/>
    </dgm:pt>
    <dgm:pt modelId="{B3A52392-BE24-43B6-97AE-D463422B4AD9}" type="pres">
      <dgm:prSet presAssocID="{12FDAE72-E5C4-4D7D-BAD7-A52413538329}" presName="node" presStyleLbl="node1" presStyleIdx="2" presStyleCnt="7" custScaleX="77638" custScaleY="29728" custLinFactNeighborX="4221" custLinFactNeighborY="126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BC8970A-9A83-49ED-B3A8-2B532F4AB017}" type="pres">
      <dgm:prSet presAssocID="{2F1A068E-1442-4C06-B8D1-33D028445E13}" presName="sibTrans" presStyleCnt="0"/>
      <dgm:spPr/>
    </dgm:pt>
    <dgm:pt modelId="{7E4F4839-BFD0-491C-A5C3-83CAD8929D35}" type="pres">
      <dgm:prSet presAssocID="{F4540E7E-C412-46BA-A758-E8E22848F49D}" presName="node" presStyleLbl="node1" presStyleIdx="3" presStyleCnt="7" custScaleX="66633" custScaleY="28624" custLinFactNeighborX="3042" custLinFactNeighborY="-3377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6502BEF-0BD5-457C-BE7C-353A008717E3}" type="pres">
      <dgm:prSet presAssocID="{FE499904-82A6-4997-B608-E91FCD26DA12}" presName="sibTrans" presStyleCnt="0"/>
      <dgm:spPr/>
    </dgm:pt>
    <dgm:pt modelId="{EA20D475-AEEA-4D97-9A89-9ED4AA83690A}" type="pres">
      <dgm:prSet presAssocID="{66411A0C-C947-4C07-B4BD-EF993B517D46}" presName="node" presStyleLbl="node1" presStyleIdx="4" presStyleCnt="7" custScaleX="66633" custScaleY="28624" custLinFactNeighborX="-3651" custLinFactNeighborY="16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BEB315-A381-4E37-B6A4-D4184EFBC4C8}" type="pres">
      <dgm:prSet presAssocID="{154114FD-977C-43EB-85F0-195278F16E63}" presName="sibTrans" presStyleCnt="0"/>
      <dgm:spPr/>
    </dgm:pt>
    <dgm:pt modelId="{CD5726A4-6F76-4959-BFF5-90A7EF92CE64}" type="pres">
      <dgm:prSet presAssocID="{696F45E3-89B6-49FC-9431-872F27154A07}" presName="node" presStyleLbl="node1" presStyleIdx="5" presStyleCnt="7" custScaleX="66633" custScaleY="28624" custLinFactNeighborX="-17377" custLinFactNeighborY="-2582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EACE8FD-2F51-42FF-A08E-CFF63E1A9FB6}" type="pres">
      <dgm:prSet presAssocID="{39B32192-099A-43E2-A02A-696CD83DF114}" presName="sibTrans" presStyleCnt="0"/>
      <dgm:spPr/>
    </dgm:pt>
    <dgm:pt modelId="{AE0A5E5C-30FD-4272-957D-2E8917E1BDC1}" type="pres">
      <dgm:prSet presAssocID="{DCADF0E1-6738-4809-97E2-FF7ED66059DD}" presName="node" presStyleLbl="node1" presStyleIdx="6" presStyleCnt="7" custScaleX="66633" custScaleY="28624" custLinFactNeighborX="-21011" custLinFactNeighborY="-236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2808B330-E207-4753-BDDD-E5DC0B5CCABB}" type="presOf" srcId="{DCADF0E1-6738-4809-97E2-FF7ED66059DD}" destId="{AE0A5E5C-30FD-4272-957D-2E8917E1BDC1}" srcOrd="0" destOrd="0" presId="urn:microsoft.com/office/officeart/2005/8/layout/default"/>
    <dgm:cxn modelId="{BE697B40-D10C-4C3C-89B5-8A198C1B540A}" srcId="{09DE59D2-0E08-4F62-8E58-209DCA478185}" destId="{E6CDDD5A-E84F-4546-9DBF-601A02A3FC63}" srcOrd="0" destOrd="0" parTransId="{5D21784E-8654-4922-B930-A7BD75A33C67}" sibTransId="{7EF01484-6D28-4D56-8AEF-B651CD0EEA93}"/>
    <dgm:cxn modelId="{CA1C0164-3067-406F-A2BF-265A196E4A2F}" srcId="{09DE59D2-0E08-4F62-8E58-209DCA478185}" destId="{DCADF0E1-6738-4809-97E2-FF7ED66059DD}" srcOrd="6" destOrd="0" parTransId="{6E9C260C-1EA7-425D-A8C2-D15C7D3BB00D}" sibTransId="{879A908D-D314-4B04-B417-56DFDC60835F}"/>
    <dgm:cxn modelId="{46FC4913-40CD-4F24-B909-7FFAA1E3E568}" type="presOf" srcId="{696F45E3-89B6-49FC-9431-872F27154A07}" destId="{CD5726A4-6F76-4959-BFF5-90A7EF92CE64}" srcOrd="0" destOrd="0" presId="urn:microsoft.com/office/officeart/2005/8/layout/default"/>
    <dgm:cxn modelId="{462060AC-6A7B-4AAD-8364-95E9DEC4099F}" type="presOf" srcId="{66411A0C-C947-4C07-B4BD-EF993B517D46}" destId="{EA20D475-AEEA-4D97-9A89-9ED4AA83690A}" srcOrd="0" destOrd="0" presId="urn:microsoft.com/office/officeart/2005/8/layout/default"/>
    <dgm:cxn modelId="{54915FE0-23F0-44CD-B4E9-7FAEFA1FC443}" srcId="{09DE59D2-0E08-4F62-8E58-209DCA478185}" destId="{F4540E7E-C412-46BA-A758-E8E22848F49D}" srcOrd="3" destOrd="0" parTransId="{70028D52-92D1-48CF-8F0E-DFFEA5CC14E8}" sibTransId="{FE499904-82A6-4997-B608-E91FCD26DA12}"/>
    <dgm:cxn modelId="{C2ED21B6-9034-4C1C-93FC-F87520B79447}" srcId="{09DE59D2-0E08-4F62-8E58-209DCA478185}" destId="{DCF348EE-2AAF-47E4-A2B4-BA409E483556}" srcOrd="1" destOrd="0" parTransId="{AF7A4D37-E47E-412A-B82F-4D8D134E326F}" sibTransId="{F889741F-E991-49CB-BA67-968CC1C661CF}"/>
    <dgm:cxn modelId="{025207A0-C1C8-481B-BFFA-E9A910BDBD1A}" type="presOf" srcId="{12FDAE72-E5C4-4D7D-BAD7-A52413538329}" destId="{B3A52392-BE24-43B6-97AE-D463422B4AD9}" srcOrd="0" destOrd="0" presId="urn:microsoft.com/office/officeart/2005/8/layout/default"/>
    <dgm:cxn modelId="{A20855D8-B61F-4751-9057-907F69BD63AA}" type="presOf" srcId="{09DE59D2-0E08-4F62-8E58-209DCA478185}" destId="{7BF28D6C-1364-4928-81D9-5A17FF3D4927}" srcOrd="0" destOrd="0" presId="urn:microsoft.com/office/officeart/2005/8/layout/default"/>
    <dgm:cxn modelId="{8FD3EE51-2517-4D2D-B703-50621994ADC9}" srcId="{09DE59D2-0E08-4F62-8E58-209DCA478185}" destId="{66411A0C-C947-4C07-B4BD-EF993B517D46}" srcOrd="4" destOrd="0" parTransId="{D2441E0C-4B8C-4280-BD95-DE4E4A8E9E89}" sibTransId="{154114FD-977C-43EB-85F0-195278F16E63}"/>
    <dgm:cxn modelId="{EE64C47F-7F0F-41DE-BA8E-0F43BAC24B4A}" type="presOf" srcId="{DCF348EE-2AAF-47E4-A2B4-BA409E483556}" destId="{EC7D84F0-A76E-445D-AB56-8A4FE06F645C}" srcOrd="0" destOrd="0" presId="urn:microsoft.com/office/officeart/2005/8/layout/default"/>
    <dgm:cxn modelId="{0FEE6004-47A6-4A6A-BCBF-11AEE341DC82}" srcId="{09DE59D2-0E08-4F62-8E58-209DCA478185}" destId="{12FDAE72-E5C4-4D7D-BAD7-A52413538329}" srcOrd="2" destOrd="0" parTransId="{794D6CE0-C88B-43EE-86E4-3558DC18B81D}" sibTransId="{2F1A068E-1442-4C06-B8D1-33D028445E13}"/>
    <dgm:cxn modelId="{65BE2AD9-55A7-4A37-AB82-71871473C536}" type="presOf" srcId="{F4540E7E-C412-46BA-A758-E8E22848F49D}" destId="{7E4F4839-BFD0-491C-A5C3-83CAD8929D35}" srcOrd="0" destOrd="0" presId="urn:microsoft.com/office/officeart/2005/8/layout/default"/>
    <dgm:cxn modelId="{AA61E4B4-B28A-4B6E-9DB0-D46493A6AA10}" type="presOf" srcId="{E6CDDD5A-E84F-4546-9DBF-601A02A3FC63}" destId="{5F17C2EA-E76E-4983-94BC-449A67AC4D29}" srcOrd="0" destOrd="0" presId="urn:microsoft.com/office/officeart/2005/8/layout/default"/>
    <dgm:cxn modelId="{94561B21-3E26-420E-AFDC-C4ED84D14AFE}" srcId="{09DE59D2-0E08-4F62-8E58-209DCA478185}" destId="{696F45E3-89B6-49FC-9431-872F27154A07}" srcOrd="5" destOrd="0" parTransId="{8F979F04-E60B-46F0-A793-6139C85CDA3D}" sibTransId="{39B32192-099A-43E2-A02A-696CD83DF114}"/>
    <dgm:cxn modelId="{9FD78449-5271-4BDA-A838-DE15EFA40103}" type="presParOf" srcId="{7BF28D6C-1364-4928-81D9-5A17FF3D4927}" destId="{5F17C2EA-E76E-4983-94BC-449A67AC4D29}" srcOrd="0" destOrd="0" presId="urn:microsoft.com/office/officeart/2005/8/layout/default"/>
    <dgm:cxn modelId="{D1C9352A-9DAC-426B-9341-BA8CD07101CD}" type="presParOf" srcId="{7BF28D6C-1364-4928-81D9-5A17FF3D4927}" destId="{98B27D38-12EB-434F-A8BC-365ECDDBEB32}" srcOrd="1" destOrd="0" presId="urn:microsoft.com/office/officeart/2005/8/layout/default"/>
    <dgm:cxn modelId="{6335A840-9CB7-4FC0-9B08-629CD810C410}" type="presParOf" srcId="{7BF28D6C-1364-4928-81D9-5A17FF3D4927}" destId="{EC7D84F0-A76E-445D-AB56-8A4FE06F645C}" srcOrd="2" destOrd="0" presId="urn:microsoft.com/office/officeart/2005/8/layout/default"/>
    <dgm:cxn modelId="{628ACD6C-4B14-452F-A9B4-926742A50533}" type="presParOf" srcId="{7BF28D6C-1364-4928-81D9-5A17FF3D4927}" destId="{76160AD9-C436-44B0-978F-724279DC38E1}" srcOrd="3" destOrd="0" presId="urn:microsoft.com/office/officeart/2005/8/layout/default"/>
    <dgm:cxn modelId="{57C232CB-F8B3-449E-899C-666D55976C92}" type="presParOf" srcId="{7BF28D6C-1364-4928-81D9-5A17FF3D4927}" destId="{B3A52392-BE24-43B6-97AE-D463422B4AD9}" srcOrd="4" destOrd="0" presId="urn:microsoft.com/office/officeart/2005/8/layout/default"/>
    <dgm:cxn modelId="{378792F9-DF2F-4249-B5D8-E7C216438A5B}" type="presParOf" srcId="{7BF28D6C-1364-4928-81D9-5A17FF3D4927}" destId="{7BC8970A-9A83-49ED-B3A8-2B532F4AB017}" srcOrd="5" destOrd="0" presId="urn:microsoft.com/office/officeart/2005/8/layout/default"/>
    <dgm:cxn modelId="{E49CDD34-D5AB-4D34-9511-E9A4A1FB56DD}" type="presParOf" srcId="{7BF28D6C-1364-4928-81D9-5A17FF3D4927}" destId="{7E4F4839-BFD0-491C-A5C3-83CAD8929D35}" srcOrd="6" destOrd="0" presId="urn:microsoft.com/office/officeart/2005/8/layout/default"/>
    <dgm:cxn modelId="{DBF89995-0A77-4A0B-BD21-52423CC65A9A}" type="presParOf" srcId="{7BF28D6C-1364-4928-81D9-5A17FF3D4927}" destId="{F6502BEF-0BD5-457C-BE7C-353A008717E3}" srcOrd="7" destOrd="0" presId="urn:microsoft.com/office/officeart/2005/8/layout/default"/>
    <dgm:cxn modelId="{037C2E92-1F20-4967-8088-C15EC3A53D8B}" type="presParOf" srcId="{7BF28D6C-1364-4928-81D9-5A17FF3D4927}" destId="{EA20D475-AEEA-4D97-9A89-9ED4AA83690A}" srcOrd="8" destOrd="0" presId="urn:microsoft.com/office/officeart/2005/8/layout/default"/>
    <dgm:cxn modelId="{128AA0AD-2E9C-4AEC-AC35-2A17097A4B80}" type="presParOf" srcId="{7BF28D6C-1364-4928-81D9-5A17FF3D4927}" destId="{96BEB315-A381-4E37-B6A4-D4184EFBC4C8}" srcOrd="9" destOrd="0" presId="urn:microsoft.com/office/officeart/2005/8/layout/default"/>
    <dgm:cxn modelId="{F1069A43-0258-4537-B5ED-445D3B739302}" type="presParOf" srcId="{7BF28D6C-1364-4928-81D9-5A17FF3D4927}" destId="{CD5726A4-6F76-4959-BFF5-90A7EF92CE64}" srcOrd="10" destOrd="0" presId="urn:microsoft.com/office/officeart/2005/8/layout/default"/>
    <dgm:cxn modelId="{4D00E080-18F7-41AC-8D4B-96E741A3190F}" type="presParOf" srcId="{7BF28D6C-1364-4928-81D9-5A17FF3D4927}" destId="{CEACE8FD-2F51-42FF-A08E-CFF63E1A9FB6}" srcOrd="11" destOrd="0" presId="urn:microsoft.com/office/officeart/2005/8/layout/default"/>
    <dgm:cxn modelId="{1FE43813-4305-497A-9B1C-3CB55B670B26}" type="presParOf" srcId="{7BF28D6C-1364-4928-81D9-5A17FF3D4927}" destId="{AE0A5E5C-30FD-4272-957D-2E8917E1BDC1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8D34A8C-7AAC-455E-9F59-5BA9223C4673}" type="doc">
      <dgm:prSet loTypeId="urn:microsoft.com/office/officeart/2005/8/layout/default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507C985-122D-4CBC-8556-EFBA0187061C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200" b="1" dirty="0" smtClean="0">
              <a:solidFill>
                <a:schemeClr val="tx1"/>
              </a:solidFill>
            </a:rPr>
            <a:t>78 %</a:t>
          </a:r>
        </a:p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респондентов знают об инвестиционном уполномоченном муниципального района 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0086DD7-82CA-4E89-8E69-D75EE06E3115}" type="parTrans" cxnId="{998C1E0A-C1B8-4F41-A8FF-0634D58F110B}">
      <dgm:prSet/>
      <dgm:spPr/>
      <dgm:t>
        <a:bodyPr/>
        <a:lstStyle/>
        <a:p>
          <a:endParaRPr lang="ru-RU"/>
        </a:p>
      </dgm:t>
    </dgm:pt>
    <dgm:pt modelId="{0B5927E6-829F-4302-A51A-86E7B4AF9F65}" type="sibTrans" cxnId="{998C1E0A-C1B8-4F41-A8FF-0634D58F110B}">
      <dgm:prSet/>
      <dgm:spPr/>
      <dgm:t>
        <a:bodyPr/>
        <a:lstStyle/>
        <a:p>
          <a:endParaRPr lang="ru-RU"/>
        </a:p>
      </dgm:t>
    </dgm:pt>
    <dgm:pt modelId="{18A99EBE-4CFF-416A-923C-04C8E055D22F}">
      <dgm:prSet phldrT="[Текст]" custT="1"/>
      <dgm:spPr>
        <a:solidFill>
          <a:srgbClr val="B1C1E4"/>
        </a:solidFill>
      </dgm:spPr>
      <dgm:t>
        <a:bodyPr anchor="t"/>
        <a:lstStyle/>
        <a:p>
          <a:r>
            <a:rPr lang="ru-RU" sz="12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63 %</a:t>
          </a:r>
        </a:p>
        <a:p>
          <a:r>
            <a:rPr lang="ru-RU" sz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 них контактировала с ним</a:t>
          </a:r>
          <a:endParaRPr lang="ru-RU" sz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FE9B9707-5EF6-4106-A2B5-ECCE8EAD3962}" type="parTrans" cxnId="{8B440F40-52B1-4372-98BA-3B94067D9B4E}">
      <dgm:prSet/>
      <dgm:spPr/>
      <dgm:t>
        <a:bodyPr/>
        <a:lstStyle/>
        <a:p>
          <a:endParaRPr lang="ru-RU"/>
        </a:p>
      </dgm:t>
    </dgm:pt>
    <dgm:pt modelId="{8F957D20-4FFB-4B8E-B709-B75FC94A989B}" type="sibTrans" cxnId="{8B440F40-52B1-4372-98BA-3B94067D9B4E}">
      <dgm:prSet/>
      <dgm:spPr/>
      <dgm:t>
        <a:bodyPr/>
        <a:lstStyle/>
        <a:p>
          <a:endParaRPr lang="ru-RU"/>
        </a:p>
      </dgm:t>
    </dgm:pt>
    <dgm:pt modelId="{ECC3D230-A16C-409E-A1E1-F960D4A6AD00}">
      <dgm:prSet phldrT="[Текст]" custT="1"/>
      <dgm:spPr>
        <a:solidFill>
          <a:srgbClr val="B1C1E4"/>
        </a:solidFill>
      </dgm:spPr>
      <dgm:t>
        <a:bodyPr/>
        <a:lstStyle/>
        <a:p>
          <a:r>
            <a:rPr lang="ru-RU" sz="1600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Инвестиционный уполномоченный</a:t>
          </a:r>
          <a:endParaRPr lang="ru-RU" sz="1600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376C304E-5940-48D6-A84C-68E530531866}" type="parTrans" cxnId="{0F3A243B-5976-4113-A4F1-52113FE4E756}">
      <dgm:prSet/>
      <dgm:spPr/>
      <dgm:t>
        <a:bodyPr/>
        <a:lstStyle/>
        <a:p>
          <a:endParaRPr lang="ru-RU"/>
        </a:p>
      </dgm:t>
    </dgm:pt>
    <dgm:pt modelId="{EF4DD299-FA54-47CE-B56C-E106C04BF846}" type="sibTrans" cxnId="{0F3A243B-5976-4113-A4F1-52113FE4E756}">
      <dgm:prSet/>
      <dgm:spPr/>
      <dgm:t>
        <a:bodyPr/>
        <a:lstStyle/>
        <a:p>
          <a:endParaRPr lang="ru-RU"/>
        </a:p>
      </dgm:t>
    </dgm:pt>
    <dgm:pt modelId="{328EC351-49A2-4005-A337-B538767A4651}" type="pres">
      <dgm:prSet presAssocID="{48D34A8C-7AAC-455E-9F59-5BA9223C4673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D62E6965-04CB-4CFC-AA0B-9C8568C24DE9}" type="pres">
      <dgm:prSet presAssocID="{E507C985-122D-4CBC-8556-EFBA0187061C}" presName="node" presStyleLbl="node1" presStyleIdx="0" presStyleCnt="3" custScaleX="127339" custScaleY="11410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CAF4A09-EF4F-4B38-A1F1-DE005BD5266C}" type="pres">
      <dgm:prSet presAssocID="{0B5927E6-829F-4302-A51A-86E7B4AF9F65}" presName="sibTrans" presStyleCnt="0"/>
      <dgm:spPr/>
    </dgm:pt>
    <dgm:pt modelId="{5A2E1E2A-1440-4157-8934-5D8CEC594199}" type="pres">
      <dgm:prSet presAssocID="{18A99EBE-4CFF-416A-923C-04C8E055D22F}" presName="node" presStyleLbl="node1" presStyleIdx="1" presStyleCnt="3" custScaleX="145925" custScaleY="11657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8D5A83-DC0B-425C-85AB-A53EA5902F39}" type="pres">
      <dgm:prSet presAssocID="{8F957D20-4FFB-4B8E-B709-B75FC94A989B}" presName="sibTrans" presStyleCnt="0"/>
      <dgm:spPr/>
    </dgm:pt>
    <dgm:pt modelId="{7284803B-10C5-4C7E-9E5A-4CE0A93564C4}" type="pres">
      <dgm:prSet presAssocID="{ECC3D230-A16C-409E-A1E1-F960D4A6AD00}" presName="node" presStyleLbl="node1" presStyleIdx="2" presStyleCnt="3" custScaleX="15772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8B440F40-52B1-4372-98BA-3B94067D9B4E}" srcId="{48D34A8C-7AAC-455E-9F59-5BA9223C4673}" destId="{18A99EBE-4CFF-416A-923C-04C8E055D22F}" srcOrd="1" destOrd="0" parTransId="{FE9B9707-5EF6-4106-A2B5-ECCE8EAD3962}" sibTransId="{8F957D20-4FFB-4B8E-B709-B75FC94A989B}"/>
    <dgm:cxn modelId="{0F3A243B-5976-4113-A4F1-52113FE4E756}" srcId="{48D34A8C-7AAC-455E-9F59-5BA9223C4673}" destId="{ECC3D230-A16C-409E-A1E1-F960D4A6AD00}" srcOrd="2" destOrd="0" parTransId="{376C304E-5940-48D6-A84C-68E530531866}" sibTransId="{EF4DD299-FA54-47CE-B56C-E106C04BF846}"/>
    <dgm:cxn modelId="{BCC15075-5FD1-4E78-9541-56F71F004A51}" type="presOf" srcId="{ECC3D230-A16C-409E-A1E1-F960D4A6AD00}" destId="{7284803B-10C5-4C7E-9E5A-4CE0A93564C4}" srcOrd="0" destOrd="0" presId="urn:microsoft.com/office/officeart/2005/8/layout/default"/>
    <dgm:cxn modelId="{998C1E0A-C1B8-4F41-A8FF-0634D58F110B}" srcId="{48D34A8C-7AAC-455E-9F59-5BA9223C4673}" destId="{E507C985-122D-4CBC-8556-EFBA0187061C}" srcOrd="0" destOrd="0" parTransId="{F0086DD7-82CA-4E89-8E69-D75EE06E3115}" sibTransId="{0B5927E6-829F-4302-A51A-86E7B4AF9F65}"/>
    <dgm:cxn modelId="{5B6709C4-B656-4470-809A-BCDD2554298E}" type="presOf" srcId="{48D34A8C-7AAC-455E-9F59-5BA9223C4673}" destId="{328EC351-49A2-4005-A337-B538767A4651}" srcOrd="0" destOrd="0" presId="urn:microsoft.com/office/officeart/2005/8/layout/default"/>
    <dgm:cxn modelId="{9CEFE897-48C0-4B4C-A75D-F2B751CEECA2}" type="presOf" srcId="{18A99EBE-4CFF-416A-923C-04C8E055D22F}" destId="{5A2E1E2A-1440-4157-8934-5D8CEC594199}" srcOrd="0" destOrd="0" presId="urn:microsoft.com/office/officeart/2005/8/layout/default"/>
    <dgm:cxn modelId="{A93E0515-A92C-457E-A0A9-49C41508DBA9}" type="presOf" srcId="{E507C985-122D-4CBC-8556-EFBA0187061C}" destId="{D62E6965-04CB-4CFC-AA0B-9C8568C24DE9}" srcOrd="0" destOrd="0" presId="urn:microsoft.com/office/officeart/2005/8/layout/default"/>
    <dgm:cxn modelId="{BA73A1EB-C202-4CFA-A384-36640FBFF455}" type="presParOf" srcId="{328EC351-49A2-4005-A337-B538767A4651}" destId="{D62E6965-04CB-4CFC-AA0B-9C8568C24DE9}" srcOrd="0" destOrd="0" presId="urn:microsoft.com/office/officeart/2005/8/layout/default"/>
    <dgm:cxn modelId="{AAF9809F-6630-440D-A1EF-7B6E0B7BE493}" type="presParOf" srcId="{328EC351-49A2-4005-A337-B538767A4651}" destId="{BCAF4A09-EF4F-4B38-A1F1-DE005BD5266C}" srcOrd="1" destOrd="0" presId="urn:microsoft.com/office/officeart/2005/8/layout/default"/>
    <dgm:cxn modelId="{85E9A45B-4F0E-40A7-9DFE-B06A599EEC58}" type="presParOf" srcId="{328EC351-49A2-4005-A337-B538767A4651}" destId="{5A2E1E2A-1440-4157-8934-5D8CEC594199}" srcOrd="2" destOrd="0" presId="urn:microsoft.com/office/officeart/2005/8/layout/default"/>
    <dgm:cxn modelId="{5F4DD37A-2D77-4DE2-9478-7B368EC75232}" type="presParOf" srcId="{328EC351-49A2-4005-A337-B538767A4651}" destId="{3E8D5A83-DC0B-425C-85AB-A53EA5902F39}" srcOrd="3" destOrd="0" presId="urn:microsoft.com/office/officeart/2005/8/layout/default"/>
    <dgm:cxn modelId="{57EA5388-3B7F-48F9-A849-83F4C78E60A2}" type="presParOf" srcId="{328EC351-49A2-4005-A337-B538767A4651}" destId="{7284803B-10C5-4C7E-9E5A-4CE0A93564C4}" srcOrd="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2FF2D8BF-77F1-4C2E-BB4E-3B3C87ADCF8A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3CCA18CB-97A7-47F0-A0A4-76EF458CF2B8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мнению представителей опрошенных организаций необходимы следующие меры поддержки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B5B764BC-3FCD-4B6E-A348-A97ED177D4A7}" type="parTrans" cxnId="{3D3CED46-9E5E-478C-A1D9-EFF1625D3949}">
      <dgm:prSet/>
      <dgm:spPr/>
      <dgm:t>
        <a:bodyPr/>
        <a:lstStyle/>
        <a:p>
          <a:endParaRPr lang="ru-RU"/>
        </a:p>
      </dgm:t>
    </dgm:pt>
    <dgm:pt modelId="{BD3EA143-E40F-46E3-9799-DCCA87E612F2}" type="sibTrans" cxnId="{3D3CED46-9E5E-478C-A1D9-EFF1625D3949}">
      <dgm:prSet/>
      <dgm:spPr/>
      <dgm:t>
        <a:bodyPr/>
        <a:lstStyle/>
        <a:p>
          <a:endParaRPr lang="ru-RU"/>
        </a:p>
      </dgm:t>
    </dgm:pt>
    <dgm:pt modelId="{4A21D78F-9B42-47A2-8BBD-E44FD9E2DA6C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65 % налоговые льготы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F89B26E6-4C1F-4ACF-A1D5-B1D084E7B79E}" type="parTrans" cxnId="{32478A54-AF9C-47C1-A730-95DE628A8BA9}">
      <dgm:prSet/>
      <dgm:spPr/>
      <dgm:t>
        <a:bodyPr/>
        <a:lstStyle/>
        <a:p>
          <a:endParaRPr lang="ru-RU"/>
        </a:p>
      </dgm:t>
    </dgm:pt>
    <dgm:pt modelId="{6EA57BBC-F68C-4D9A-BDDE-B2ECCCF55618}" type="sibTrans" cxnId="{32478A54-AF9C-47C1-A730-95DE628A8BA9}">
      <dgm:prSet/>
      <dgm:spPr/>
      <dgm:t>
        <a:bodyPr/>
        <a:lstStyle/>
        <a:p>
          <a:endParaRPr lang="ru-RU"/>
        </a:p>
      </dgm:t>
    </dgm:pt>
    <dgm:pt modelId="{B1058B68-D05C-439A-B1EA-469056725360}">
      <dgm:prSet phldrT="[Текст]"/>
      <dgm:spPr/>
      <dgm:t>
        <a:bodyPr/>
        <a:lstStyle/>
        <a:p>
          <a:r>
            <a:rPr lang="ru-RU" b="1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88 % предпринимателей</a:t>
          </a:r>
          <a:endParaRPr lang="ru-RU" b="1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gm:t>
    </dgm:pt>
    <dgm:pt modelId="{24C79D3D-97FE-4810-9DF2-ABFA7DA8FFE9}" type="parTrans" cxnId="{B655B47C-B218-41C4-BA9D-DD2907EE9B48}">
      <dgm:prSet/>
      <dgm:spPr/>
      <dgm:t>
        <a:bodyPr/>
        <a:lstStyle/>
        <a:p>
          <a:endParaRPr lang="ru-RU"/>
        </a:p>
      </dgm:t>
    </dgm:pt>
    <dgm:pt modelId="{133A2D85-71E2-4BA7-8D8B-DE62B3C7D8ED}" type="sibTrans" cxnId="{B655B47C-B218-41C4-BA9D-DD2907EE9B48}">
      <dgm:prSet/>
      <dgm:spPr/>
      <dgm:t>
        <a:bodyPr/>
        <a:lstStyle/>
        <a:p>
          <a:endParaRPr lang="ru-RU"/>
        </a:p>
      </dgm:t>
    </dgm:pt>
    <dgm:pt modelId="{F1FC4EF2-F7A2-43E2-9BEB-A826E18734C5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06158DBB-7C3B-402B-A766-3255429A1276}" type="parTrans" cxnId="{12A84A6B-5A80-4C3D-B689-6AE8C2915FC3}">
      <dgm:prSet/>
      <dgm:spPr/>
      <dgm:t>
        <a:bodyPr/>
        <a:lstStyle/>
        <a:p>
          <a:endParaRPr lang="ru-RU"/>
        </a:p>
      </dgm:t>
    </dgm:pt>
    <dgm:pt modelId="{08351AA3-86B9-4774-9ADF-95C7CDC9FD5E}" type="sibTrans" cxnId="{12A84A6B-5A80-4C3D-B689-6AE8C2915FC3}">
      <dgm:prSet/>
      <dgm:spPr/>
      <dgm:t>
        <a:bodyPr/>
        <a:lstStyle/>
        <a:p>
          <a:endParaRPr lang="ru-RU"/>
        </a:p>
      </dgm:t>
    </dgm:pt>
    <dgm:pt modelId="{4D476F23-4403-43A6-B6D6-457AF83F53A8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35 % гранты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9D46C1C8-DE32-4857-AB4D-C2FB9A5277B1}" type="parTrans" cxnId="{6425CAFF-674B-43C5-AD6B-98E0F3D984BB}">
      <dgm:prSet/>
      <dgm:spPr/>
      <dgm:t>
        <a:bodyPr/>
        <a:lstStyle/>
        <a:p>
          <a:endParaRPr lang="ru-RU"/>
        </a:p>
      </dgm:t>
    </dgm:pt>
    <dgm:pt modelId="{37A52857-78B2-43FD-9176-283116573A04}" type="sibTrans" cxnId="{6425CAFF-674B-43C5-AD6B-98E0F3D984BB}">
      <dgm:prSet/>
      <dgm:spPr/>
      <dgm:t>
        <a:bodyPr/>
        <a:lstStyle/>
        <a:p>
          <a:endParaRPr lang="ru-RU"/>
        </a:p>
      </dgm:t>
    </dgm:pt>
    <dgm:pt modelId="{FC335AB4-E395-4FFD-9D4C-B8C3F4D339DD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59 % субсидирование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CD53C510-1B8F-4EEE-84EB-9660459CD658}" type="parTrans" cxnId="{8CB7EA3C-8733-42E1-8B5C-34E826C30EAA}">
      <dgm:prSet/>
      <dgm:spPr/>
      <dgm:t>
        <a:bodyPr/>
        <a:lstStyle/>
        <a:p>
          <a:endParaRPr lang="ru-RU"/>
        </a:p>
      </dgm:t>
    </dgm:pt>
    <dgm:pt modelId="{59A26E4E-DB33-4585-A5E2-3AB4DF32D618}" type="sibTrans" cxnId="{8CB7EA3C-8733-42E1-8B5C-34E826C30EAA}">
      <dgm:prSet/>
      <dgm:spPr/>
      <dgm:t>
        <a:bodyPr/>
        <a:lstStyle/>
        <a:p>
          <a:endParaRPr lang="ru-RU"/>
        </a:p>
      </dgm:t>
    </dgm:pt>
    <dgm:pt modelId="{0EEC562B-7F49-47DB-8446-4D3215D0CBFE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29 % консультативная поддержка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8D7FED1D-F15D-4EB8-B106-6E02AC89137A}" type="parTrans" cxnId="{3A4473D8-E46D-4D1E-A9E5-988949D4F594}">
      <dgm:prSet/>
      <dgm:spPr/>
      <dgm:t>
        <a:bodyPr/>
        <a:lstStyle/>
        <a:p>
          <a:endParaRPr lang="ru-RU"/>
        </a:p>
      </dgm:t>
    </dgm:pt>
    <dgm:pt modelId="{AB2F04EB-23A1-4BB4-86E4-2CDA34369EE7}" type="sibTrans" cxnId="{3A4473D8-E46D-4D1E-A9E5-988949D4F594}">
      <dgm:prSet/>
      <dgm:spPr/>
      <dgm:t>
        <a:bodyPr/>
        <a:lstStyle/>
        <a:p>
          <a:endParaRPr lang="ru-RU"/>
        </a:p>
      </dgm:t>
    </dgm:pt>
    <dgm:pt modelId="{9B6BA9A6-9C29-4283-B9F9-69F73AC81CD0}">
      <dgm:prSet phldrT="[Текст]"/>
      <dgm:spPr/>
      <dgm:t>
        <a:bodyPr/>
        <a:lstStyle/>
        <a:p>
          <a:r>
            <a:rPr lang="ru-RU" dirty="0" smtClean="0">
              <a:latin typeface="Times New Roman" pitchFamily="18" charset="0"/>
              <a:cs typeface="Times New Roman" pitchFamily="18" charset="0"/>
            </a:rPr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dirty="0">
            <a:latin typeface="Times New Roman" pitchFamily="18" charset="0"/>
            <a:cs typeface="Times New Roman" pitchFamily="18" charset="0"/>
          </a:endParaRPr>
        </a:p>
      </dgm:t>
    </dgm:pt>
    <dgm:pt modelId="{DCCE4EF6-6A3F-4FF5-AB2A-DD20EEA30764}" type="parTrans" cxnId="{A5492552-63AF-4CBD-A590-0B212480E033}">
      <dgm:prSet/>
      <dgm:spPr/>
      <dgm:t>
        <a:bodyPr/>
        <a:lstStyle/>
        <a:p>
          <a:endParaRPr lang="ru-RU"/>
        </a:p>
      </dgm:t>
    </dgm:pt>
    <dgm:pt modelId="{AE631C9D-5F41-40BC-9556-6B916BC0860F}" type="sibTrans" cxnId="{A5492552-63AF-4CBD-A590-0B212480E033}">
      <dgm:prSet/>
      <dgm:spPr/>
      <dgm:t>
        <a:bodyPr/>
        <a:lstStyle/>
        <a:p>
          <a:endParaRPr lang="ru-RU"/>
        </a:p>
      </dgm:t>
    </dgm:pt>
    <dgm:pt modelId="{8C79B95B-AC1A-4093-89A1-3D623CB30927}">
      <dgm:prSet phldrT="[Текст]"/>
      <dgm:spPr/>
      <dgm:t>
        <a:bodyPr/>
        <a:lstStyle/>
        <a:p>
          <a:endParaRPr lang="ru-RU" dirty="0"/>
        </a:p>
      </dgm:t>
    </dgm:pt>
    <dgm:pt modelId="{1E6BCD36-756B-412D-A42E-6903A23305C2}" type="parTrans" cxnId="{6F239F8C-C4FB-4747-A8EC-88F909DA3501}">
      <dgm:prSet/>
      <dgm:spPr/>
      <dgm:t>
        <a:bodyPr/>
        <a:lstStyle/>
        <a:p>
          <a:endParaRPr lang="ru-RU"/>
        </a:p>
      </dgm:t>
    </dgm:pt>
    <dgm:pt modelId="{5AE3DDBA-7ACC-4175-AC6E-6E7CCE7EE189}" type="sibTrans" cxnId="{6F239F8C-C4FB-4747-A8EC-88F909DA3501}">
      <dgm:prSet/>
      <dgm:spPr/>
      <dgm:t>
        <a:bodyPr/>
        <a:lstStyle/>
        <a:p>
          <a:endParaRPr lang="ru-RU"/>
        </a:p>
      </dgm:t>
    </dgm:pt>
    <dgm:pt modelId="{B505B586-5B1E-4A80-9274-E1358F77D3A3}" type="pres">
      <dgm:prSet presAssocID="{2FF2D8BF-77F1-4C2E-BB4E-3B3C87ADCF8A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ECC02202-0315-41DE-AA4A-889319C75168}" type="pres">
      <dgm:prSet presAssocID="{3CCA18CB-97A7-47F0-A0A4-76EF458CF2B8}" presName="composite" presStyleCnt="0"/>
      <dgm:spPr/>
    </dgm:pt>
    <dgm:pt modelId="{15608B83-D78A-450C-89AB-FA4505E3CDF2}" type="pres">
      <dgm:prSet presAssocID="{3CCA18CB-97A7-47F0-A0A4-76EF458CF2B8}" presName="parTx" presStyleLbl="alignNode1" presStyleIdx="0" presStyleCnt="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773D8A-AFBA-4A0A-99A5-FA4CDD3372BA}" type="pres">
      <dgm:prSet presAssocID="{3CCA18CB-97A7-47F0-A0A4-76EF458CF2B8}" presName="desTx" presStyleLbl="alignAccFollowNode1" presStyleIdx="0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45C63BD-F252-48F1-B80C-2B35A076D41F}" type="pres">
      <dgm:prSet presAssocID="{BD3EA143-E40F-46E3-9799-DCCA87E612F2}" presName="space" presStyleCnt="0"/>
      <dgm:spPr/>
    </dgm:pt>
    <dgm:pt modelId="{298255E7-9A8D-4352-8E11-7E4EF76A171D}" type="pres">
      <dgm:prSet presAssocID="{B1058B68-D05C-439A-B1EA-469056725360}" presName="composite" presStyleCnt="0"/>
      <dgm:spPr/>
    </dgm:pt>
    <dgm:pt modelId="{9A67C5D7-BB60-4F8A-859E-D364EC57C325}" type="pres">
      <dgm:prSet presAssocID="{B1058B68-D05C-439A-B1EA-469056725360}" presName="parTx" presStyleLbl="alignNode1" presStyleIdx="1" presStyleCnt="2" custLinFactNeighborX="1791" custLinFactNeighborY="419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9BD2AB1-34D0-4315-AD12-ECF973E4174E}" type="pres">
      <dgm:prSet presAssocID="{B1058B68-D05C-439A-B1EA-469056725360}" presName="desTx" presStyleLbl="alignAccFollowNode1" presStyleIdx="1" presStyleCnt="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4E8FBC5-F144-43B1-9177-9E96904BC56B}" type="presOf" srcId="{4A21D78F-9B42-47A2-8BBD-E44FD9E2DA6C}" destId="{0D773D8A-AFBA-4A0A-99A5-FA4CDD3372BA}" srcOrd="0" destOrd="0" presId="urn:microsoft.com/office/officeart/2005/8/layout/hList1"/>
    <dgm:cxn modelId="{D6EBB28F-8BDF-4D70-84AB-9EA52267E682}" type="presOf" srcId="{8C79B95B-AC1A-4093-89A1-3D623CB30927}" destId="{09BD2AB1-34D0-4315-AD12-ECF973E4174E}" srcOrd="0" destOrd="1" presId="urn:microsoft.com/office/officeart/2005/8/layout/hList1"/>
    <dgm:cxn modelId="{FD2AF347-3066-428F-8EC7-5251FF9FDFF2}" type="presOf" srcId="{9B6BA9A6-9C29-4283-B9F9-69F73AC81CD0}" destId="{0D773D8A-AFBA-4A0A-99A5-FA4CDD3372BA}" srcOrd="0" destOrd="4" presId="urn:microsoft.com/office/officeart/2005/8/layout/hList1"/>
    <dgm:cxn modelId="{05254857-3029-42DF-A515-3BE27B07FC0B}" type="presOf" srcId="{0EEC562B-7F49-47DB-8446-4D3215D0CBFE}" destId="{0D773D8A-AFBA-4A0A-99A5-FA4CDD3372BA}" srcOrd="0" destOrd="3" presId="urn:microsoft.com/office/officeart/2005/8/layout/hList1"/>
    <dgm:cxn modelId="{CBEA794E-2940-4760-A5E5-D63E4D99B75D}" type="presOf" srcId="{3CCA18CB-97A7-47F0-A0A4-76EF458CF2B8}" destId="{15608B83-D78A-450C-89AB-FA4505E3CDF2}" srcOrd="0" destOrd="0" presId="urn:microsoft.com/office/officeart/2005/8/layout/hList1"/>
    <dgm:cxn modelId="{FBE8A908-52F1-41D4-8FBA-2F9BD5BADC36}" type="presOf" srcId="{4D476F23-4403-43A6-B6D6-457AF83F53A8}" destId="{0D773D8A-AFBA-4A0A-99A5-FA4CDD3372BA}" srcOrd="0" destOrd="1" presId="urn:microsoft.com/office/officeart/2005/8/layout/hList1"/>
    <dgm:cxn modelId="{3A4473D8-E46D-4D1E-A9E5-988949D4F594}" srcId="{3CCA18CB-97A7-47F0-A0A4-76EF458CF2B8}" destId="{0EEC562B-7F49-47DB-8446-4D3215D0CBFE}" srcOrd="3" destOrd="0" parTransId="{8D7FED1D-F15D-4EB8-B106-6E02AC89137A}" sibTransId="{AB2F04EB-23A1-4BB4-86E4-2CDA34369EE7}"/>
    <dgm:cxn modelId="{A5492552-63AF-4CBD-A590-0B212480E033}" srcId="{3CCA18CB-97A7-47F0-A0A4-76EF458CF2B8}" destId="{9B6BA9A6-9C29-4283-B9F9-69F73AC81CD0}" srcOrd="4" destOrd="0" parTransId="{DCCE4EF6-6A3F-4FF5-AB2A-DD20EEA30764}" sibTransId="{AE631C9D-5F41-40BC-9556-6B916BC0860F}"/>
    <dgm:cxn modelId="{12A84A6B-5A80-4C3D-B689-6AE8C2915FC3}" srcId="{B1058B68-D05C-439A-B1EA-469056725360}" destId="{F1FC4EF2-F7A2-43E2-9BEB-A826E18734C5}" srcOrd="0" destOrd="0" parTransId="{06158DBB-7C3B-402B-A766-3255429A1276}" sibTransId="{08351AA3-86B9-4774-9ADF-95C7CDC9FD5E}"/>
    <dgm:cxn modelId="{6425CAFF-674B-43C5-AD6B-98E0F3D984BB}" srcId="{3CCA18CB-97A7-47F0-A0A4-76EF458CF2B8}" destId="{4D476F23-4403-43A6-B6D6-457AF83F53A8}" srcOrd="1" destOrd="0" parTransId="{9D46C1C8-DE32-4857-AB4D-C2FB9A5277B1}" sibTransId="{37A52857-78B2-43FD-9176-283116573A04}"/>
    <dgm:cxn modelId="{F3F23BFC-2CE3-4095-B9EE-7D1837B66080}" type="presOf" srcId="{F1FC4EF2-F7A2-43E2-9BEB-A826E18734C5}" destId="{09BD2AB1-34D0-4315-AD12-ECF973E4174E}" srcOrd="0" destOrd="0" presId="urn:microsoft.com/office/officeart/2005/8/layout/hList1"/>
    <dgm:cxn modelId="{6F239F8C-C4FB-4747-A8EC-88F909DA3501}" srcId="{B1058B68-D05C-439A-B1EA-469056725360}" destId="{8C79B95B-AC1A-4093-89A1-3D623CB30927}" srcOrd="1" destOrd="0" parTransId="{1E6BCD36-756B-412D-A42E-6903A23305C2}" sibTransId="{5AE3DDBA-7ACC-4175-AC6E-6E7CCE7EE189}"/>
    <dgm:cxn modelId="{8CB7EA3C-8733-42E1-8B5C-34E826C30EAA}" srcId="{3CCA18CB-97A7-47F0-A0A4-76EF458CF2B8}" destId="{FC335AB4-E395-4FFD-9D4C-B8C3F4D339DD}" srcOrd="2" destOrd="0" parTransId="{CD53C510-1B8F-4EEE-84EB-9660459CD658}" sibTransId="{59A26E4E-DB33-4585-A5E2-3AB4DF32D618}"/>
    <dgm:cxn modelId="{A7D9528C-8761-4E94-BDF3-6BABEA4DFEFC}" type="presOf" srcId="{FC335AB4-E395-4FFD-9D4C-B8C3F4D339DD}" destId="{0D773D8A-AFBA-4A0A-99A5-FA4CDD3372BA}" srcOrd="0" destOrd="2" presId="urn:microsoft.com/office/officeart/2005/8/layout/hList1"/>
    <dgm:cxn modelId="{B655B47C-B218-41C4-BA9D-DD2907EE9B48}" srcId="{2FF2D8BF-77F1-4C2E-BB4E-3B3C87ADCF8A}" destId="{B1058B68-D05C-439A-B1EA-469056725360}" srcOrd="1" destOrd="0" parTransId="{24C79D3D-97FE-4810-9DF2-ABFA7DA8FFE9}" sibTransId="{133A2D85-71E2-4BA7-8D8B-DE62B3C7D8ED}"/>
    <dgm:cxn modelId="{83202C88-D8B6-4E1A-9A76-B7AB55027104}" type="presOf" srcId="{B1058B68-D05C-439A-B1EA-469056725360}" destId="{9A67C5D7-BB60-4F8A-859E-D364EC57C325}" srcOrd="0" destOrd="0" presId="urn:microsoft.com/office/officeart/2005/8/layout/hList1"/>
    <dgm:cxn modelId="{3D3CED46-9E5E-478C-A1D9-EFF1625D3949}" srcId="{2FF2D8BF-77F1-4C2E-BB4E-3B3C87ADCF8A}" destId="{3CCA18CB-97A7-47F0-A0A4-76EF458CF2B8}" srcOrd="0" destOrd="0" parTransId="{B5B764BC-3FCD-4B6E-A348-A97ED177D4A7}" sibTransId="{BD3EA143-E40F-46E3-9799-DCCA87E612F2}"/>
    <dgm:cxn modelId="{32478A54-AF9C-47C1-A730-95DE628A8BA9}" srcId="{3CCA18CB-97A7-47F0-A0A4-76EF458CF2B8}" destId="{4A21D78F-9B42-47A2-8BBD-E44FD9E2DA6C}" srcOrd="0" destOrd="0" parTransId="{F89B26E6-4C1F-4ACF-A1D5-B1D084E7B79E}" sibTransId="{6EA57BBC-F68C-4D9A-BDDE-B2ECCCF55618}"/>
    <dgm:cxn modelId="{766F8927-1C69-4431-8913-F7DAA78B3732}" type="presOf" srcId="{2FF2D8BF-77F1-4C2E-BB4E-3B3C87ADCF8A}" destId="{B505B586-5B1E-4A80-9274-E1358F77D3A3}" srcOrd="0" destOrd="0" presId="urn:microsoft.com/office/officeart/2005/8/layout/hList1"/>
    <dgm:cxn modelId="{8C50F07E-CF99-477E-8F4A-51FCA21BB7A7}" type="presParOf" srcId="{B505B586-5B1E-4A80-9274-E1358F77D3A3}" destId="{ECC02202-0315-41DE-AA4A-889319C75168}" srcOrd="0" destOrd="0" presId="urn:microsoft.com/office/officeart/2005/8/layout/hList1"/>
    <dgm:cxn modelId="{A9657B74-45CE-4799-AF29-E26204CB47C0}" type="presParOf" srcId="{ECC02202-0315-41DE-AA4A-889319C75168}" destId="{15608B83-D78A-450C-89AB-FA4505E3CDF2}" srcOrd="0" destOrd="0" presId="urn:microsoft.com/office/officeart/2005/8/layout/hList1"/>
    <dgm:cxn modelId="{7D03A768-6BEF-44C5-9DD9-05ADCD4BAB7E}" type="presParOf" srcId="{ECC02202-0315-41DE-AA4A-889319C75168}" destId="{0D773D8A-AFBA-4A0A-99A5-FA4CDD3372BA}" srcOrd="1" destOrd="0" presId="urn:microsoft.com/office/officeart/2005/8/layout/hList1"/>
    <dgm:cxn modelId="{062F59F7-ED41-4750-A400-5BE0AB352D81}" type="presParOf" srcId="{B505B586-5B1E-4A80-9274-E1358F77D3A3}" destId="{B45C63BD-F252-48F1-B80C-2B35A076D41F}" srcOrd="1" destOrd="0" presId="urn:microsoft.com/office/officeart/2005/8/layout/hList1"/>
    <dgm:cxn modelId="{4AB92E59-82C4-429F-A3E3-07E2018BD626}" type="presParOf" srcId="{B505B586-5B1E-4A80-9274-E1358F77D3A3}" destId="{298255E7-9A8D-4352-8E11-7E4EF76A171D}" srcOrd="2" destOrd="0" presId="urn:microsoft.com/office/officeart/2005/8/layout/hList1"/>
    <dgm:cxn modelId="{B089C98D-165B-4C66-875D-84F3D6BBF311}" type="presParOf" srcId="{298255E7-9A8D-4352-8E11-7E4EF76A171D}" destId="{9A67C5D7-BB60-4F8A-859E-D364EC57C325}" srcOrd="0" destOrd="0" presId="urn:microsoft.com/office/officeart/2005/8/layout/hList1"/>
    <dgm:cxn modelId="{1EFFB2B3-5666-4CDB-82C8-B321B94E6A11}" type="presParOf" srcId="{298255E7-9A8D-4352-8E11-7E4EF76A171D}" destId="{09BD2AB1-34D0-4315-AD12-ECF973E4174E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F17C2EA-E76E-4983-94BC-449A67AC4D29}">
      <dsp:nvSpPr>
        <dsp:cNvPr id="0" name=""/>
        <dsp:cNvSpPr/>
      </dsp:nvSpPr>
      <dsp:spPr>
        <a:xfrm>
          <a:off x="1517114" y="65425"/>
          <a:ext cx="6255683" cy="989532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Глава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Балтайского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муниципального района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Бенькович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Сергеевич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517114" y="65425"/>
        <a:ext cx="6255683" cy="989532"/>
      </dsp:txXfrm>
    </dsp:sp>
    <dsp:sp modelId="{EC7D84F0-A76E-445D-AB56-8A4FE06F645C}">
      <dsp:nvSpPr>
        <dsp:cNvPr id="0" name=""/>
        <dsp:cNvSpPr/>
      </dsp:nvSpPr>
      <dsp:spPr>
        <a:xfrm>
          <a:off x="1490585" y="1259279"/>
          <a:ext cx="3568788" cy="72116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И.о.первого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Исаков Юрий Сергеевич 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1490585" y="1259279"/>
        <a:ext cx="3568788" cy="721169"/>
      </dsp:txXfrm>
    </dsp:sp>
    <dsp:sp modelId="{B3A52392-BE24-43B6-97AE-D463422B4AD9}">
      <dsp:nvSpPr>
        <dsp:cNvPr id="0" name=""/>
        <dsp:cNvSpPr/>
      </dsp:nvSpPr>
      <dsp:spPr>
        <a:xfrm>
          <a:off x="4519259" y="2104987"/>
          <a:ext cx="3470447" cy="797311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Зам.главы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Курамшина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Вера Николаевна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519259" y="2104987"/>
        <a:ext cx="3470447" cy="797311"/>
      </dsp:txXfrm>
    </dsp:sp>
    <dsp:sp modelId="{7E4F4839-BFD0-491C-A5C3-83CAD8929D35}">
      <dsp:nvSpPr>
        <dsp:cNvPr id="0" name=""/>
        <dsp:cNvSpPr/>
      </dsp:nvSpPr>
      <dsp:spPr>
        <a:xfrm>
          <a:off x="991862" y="210342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Руководитель аппарата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Глазкова Наталья Владимировна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91862" y="2103423"/>
        <a:ext cx="2978520" cy="767702"/>
      </dsp:txXfrm>
    </dsp:sp>
    <dsp:sp modelId="{EA20D475-AEEA-4D97-9A89-9ED4AA83690A}">
      <dsp:nvSpPr>
        <dsp:cNvPr id="0" name=""/>
        <dsp:cNvSpPr/>
      </dsp:nvSpPr>
      <dsp:spPr>
        <a:xfrm>
          <a:off x="4118207" y="305476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</a:t>
          </a:r>
          <a:r>
            <a:rPr lang="ru-RU" sz="11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фин.управления</a:t>
          </a: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Тугушева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Галина Александровна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118207" y="3054763"/>
        <a:ext cx="2978520" cy="767702"/>
      </dsp:txXfrm>
    </dsp:sp>
    <dsp:sp modelId="{CD5726A4-6F76-4959-BFF5-90A7EF92CE64}">
      <dsp:nvSpPr>
        <dsp:cNvPr id="0" name=""/>
        <dsp:cNvSpPr/>
      </dsp:nvSpPr>
      <dsp:spPr>
        <a:xfrm>
          <a:off x="386765" y="3531591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экономики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Гущина Татьяна Васильевна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86765" y="3531591"/>
        <a:ext cx="2978520" cy="767702"/>
      </dsp:txXfrm>
    </dsp:sp>
    <dsp:sp modelId="{AE0A5E5C-30FD-4272-957D-2E8917E1BDC1}">
      <dsp:nvSpPr>
        <dsp:cNvPr id="0" name=""/>
        <dsp:cNvSpPr/>
      </dsp:nvSpPr>
      <dsp:spPr>
        <a:xfrm>
          <a:off x="3649847" y="4160793"/>
          <a:ext cx="2978520" cy="767702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t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Начальник отдела строительства, архитектуры и ЖКХ администрации</a:t>
          </a:r>
        </a:p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400" kern="1200" dirty="0" err="1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Бабошин</a:t>
          </a:r>
          <a:r>
            <a:rPr lang="ru-RU" sz="14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 Евгений Викторович</a:t>
          </a:r>
          <a:endParaRPr lang="ru-RU" sz="14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649847" y="4160793"/>
        <a:ext cx="2978520" cy="76770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2E6965-04CB-4CFC-AA0B-9C8568C24DE9}">
      <dsp:nvSpPr>
        <dsp:cNvPr id="0" name=""/>
        <dsp:cNvSpPr/>
      </dsp:nvSpPr>
      <dsp:spPr>
        <a:xfrm>
          <a:off x="43148" y="11047"/>
          <a:ext cx="1831031" cy="984416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</a:rPr>
            <a:t>78 %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респондентов знают об инвестиционном уполномоченном муниципального района 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43148" y="11047"/>
        <a:ext cx="1831031" cy="984416"/>
      </dsp:txXfrm>
    </dsp:sp>
    <dsp:sp modelId="{5A2E1E2A-1440-4157-8934-5D8CEC594199}">
      <dsp:nvSpPr>
        <dsp:cNvPr id="0" name=""/>
        <dsp:cNvSpPr/>
      </dsp:nvSpPr>
      <dsp:spPr>
        <a:xfrm>
          <a:off x="2017971" y="384"/>
          <a:ext cx="2098282" cy="1005743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63 %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200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из них контактировала с ним</a:t>
          </a:r>
          <a:endParaRPr lang="ru-RU" sz="1200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017971" y="384"/>
        <a:ext cx="2098282" cy="1005743"/>
      </dsp:txXfrm>
    </dsp:sp>
    <dsp:sp modelId="{7284803B-10C5-4C7E-9E5A-4CE0A93564C4}">
      <dsp:nvSpPr>
        <dsp:cNvPr id="0" name=""/>
        <dsp:cNvSpPr/>
      </dsp:nvSpPr>
      <dsp:spPr>
        <a:xfrm>
          <a:off x="945737" y="1149919"/>
          <a:ext cx="2267928" cy="862751"/>
        </a:xfrm>
        <a:prstGeom prst="rect">
          <a:avLst/>
        </a:prstGeom>
        <a:solidFill>
          <a:srgbClr val="B1C1E4"/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Инвестиционный уполномоченный</a:t>
          </a:r>
          <a:endParaRPr lang="ru-RU" sz="16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945737" y="1149919"/>
        <a:ext cx="2267928" cy="8627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5608B83-D78A-450C-89AB-FA4505E3CDF2}">
      <dsp:nvSpPr>
        <dsp:cNvPr id="0" name=""/>
        <dsp:cNvSpPr/>
      </dsp:nvSpPr>
      <dsp:spPr>
        <a:xfrm>
          <a:off x="28" y="109150"/>
          <a:ext cx="2702362" cy="531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По мнению представителей опрошенных организаций необходимы следующие меры поддержки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28" y="109150"/>
        <a:ext cx="2702362" cy="531715"/>
      </dsp:txXfrm>
    </dsp:sp>
    <dsp:sp modelId="{0D773D8A-AFBA-4A0A-99A5-FA4CDD3372BA}">
      <dsp:nvSpPr>
        <dsp:cNvPr id="0" name=""/>
        <dsp:cNvSpPr/>
      </dsp:nvSpPr>
      <dsp:spPr>
        <a:xfrm>
          <a:off x="28" y="640865"/>
          <a:ext cx="2702362" cy="1419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65 % налоговые льготы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35 % гранты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59 % субсидирование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29 % консультативная поддержка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71 % повышение доступности существующих мер поддержки, снижение процентной ставки на покупку основных и оборотных активов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</dsp:txBody>
      <dsp:txXfrm>
        <a:off x="28" y="640865"/>
        <a:ext cx="2702362" cy="1419164"/>
      </dsp:txXfrm>
    </dsp:sp>
    <dsp:sp modelId="{9A67C5D7-BB60-4F8A-859E-D364EC57C325}">
      <dsp:nvSpPr>
        <dsp:cNvPr id="0" name=""/>
        <dsp:cNvSpPr/>
      </dsp:nvSpPr>
      <dsp:spPr>
        <a:xfrm>
          <a:off x="3080750" y="131439"/>
          <a:ext cx="2702362" cy="53171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8232" tIns="44704" rIns="78232" bIns="44704" numCol="1" spcCol="1270" anchor="ctr" anchorCtr="0">
          <a:noAutofit/>
        </a:bodyPr>
        <a:lstStyle/>
        <a:p>
          <a:pPr lvl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100" b="1" kern="1200" dirty="0" smtClean="0">
              <a:solidFill>
                <a:schemeClr val="tx1"/>
              </a:solidFill>
              <a:latin typeface="Times New Roman" pitchFamily="18" charset="0"/>
              <a:cs typeface="Times New Roman" pitchFamily="18" charset="0"/>
            </a:rPr>
            <a:t>88 % предпринимателей</a:t>
          </a:r>
          <a:endParaRPr lang="ru-RU" sz="1100" b="1" kern="1200" dirty="0">
            <a:solidFill>
              <a:schemeClr val="tx1"/>
            </a:solidFill>
            <a:latin typeface="Times New Roman" pitchFamily="18" charset="0"/>
            <a:cs typeface="Times New Roman" pitchFamily="18" charset="0"/>
          </a:endParaRPr>
        </a:p>
      </dsp:txBody>
      <dsp:txXfrm>
        <a:off x="3080750" y="131439"/>
        <a:ext cx="2702362" cy="531715"/>
      </dsp:txXfrm>
    </dsp:sp>
    <dsp:sp modelId="{09BD2AB1-34D0-4315-AD12-ECF973E4174E}">
      <dsp:nvSpPr>
        <dsp:cNvPr id="0" name=""/>
        <dsp:cNvSpPr/>
      </dsp:nvSpPr>
      <dsp:spPr>
        <a:xfrm>
          <a:off x="3080721" y="640865"/>
          <a:ext cx="2702362" cy="1419164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8674" tIns="58674" rIns="78232" bIns="88011" numCol="1" spcCol="1270" anchor="t" anchorCtr="0">
          <a:noAutofit/>
        </a:bodyPr>
        <a:lstStyle/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ru-RU" sz="1100" kern="1200" dirty="0" smtClean="0">
              <a:latin typeface="Times New Roman" pitchFamily="18" charset="0"/>
              <a:cs typeface="Times New Roman" pitchFamily="18" charset="0"/>
            </a:rPr>
            <a:t>отмечают, что для более активного развития района необходимо создание  (возобновление) производства, что позволить создать новые рабочие места и как следствие увеличение налоговых отчислений в бюджет района</a:t>
          </a:r>
          <a:endParaRPr lang="ru-RU" sz="1100" kern="1200" dirty="0">
            <a:latin typeface="Times New Roman" pitchFamily="18" charset="0"/>
            <a:cs typeface="Times New Roman" pitchFamily="18" charset="0"/>
          </a:endParaRPr>
        </a:p>
        <a:p>
          <a:pPr marL="57150" lvl="1" indent="-57150" algn="l" defTabSz="4889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ru-RU" sz="1100" kern="1200" dirty="0"/>
        </a:p>
      </dsp:txBody>
      <dsp:txXfrm>
        <a:off x="3080721" y="640865"/>
        <a:ext cx="2702362" cy="141916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0.3355</cdr:x>
      <cdr:y>1</cdr:y>
    </cdr:to>
    <cdr:sp macro="" textlink="">
      <cdr:nvSpPr>
        <cdr:cNvPr id="2" name="Блок-схема: процесс 1"/>
        <cdr:cNvSpPr/>
      </cdr:nvSpPr>
      <cdr:spPr>
        <a:xfrm xmlns:a="http://schemas.openxmlformats.org/drawingml/2006/main">
          <a:off x="0" y="0"/>
          <a:ext cx="901531" cy="3928987"/>
        </a:xfrm>
        <a:prstGeom xmlns:a="http://schemas.openxmlformats.org/drawingml/2006/main" prst="flowChartProcess">
          <a:avLst/>
        </a:prstGeom>
        <a:solidFill xmlns:a="http://schemas.openxmlformats.org/drawingml/2006/main">
          <a:schemeClr val="bg1"/>
        </a:solidFill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t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en-US"/>
          </a:defPPr>
          <a:lvl1pPr marL="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4572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крупное (свыше 250 чел.)</a:t>
          </a: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среднее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(100-250 чел.)</a:t>
          </a:r>
        </a:p>
        <a:p xmlns:a="http://schemas.openxmlformats.org/drawingml/2006/main">
          <a:pPr algn="ctr"/>
          <a:endParaRPr lang="ru-RU" sz="1200" b="1" dirty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endParaRPr lang="ru-RU" sz="1200" b="1" dirty="0" smtClean="0">
            <a:solidFill>
              <a:srgbClr val="4756A0"/>
            </a:solidFill>
          </a:endParaRP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малое</a:t>
          </a:r>
        </a:p>
        <a:p xmlns:a="http://schemas.openxmlformats.org/drawingml/2006/main">
          <a:pPr algn="ctr"/>
          <a:r>
            <a:rPr lang="ru-RU" sz="1200" b="1" dirty="0" smtClean="0">
              <a:solidFill>
                <a:srgbClr val="4756A0"/>
              </a:solidFill>
            </a:rPr>
            <a:t> (1-100 чел.)</a:t>
          </a:r>
          <a:endParaRPr lang="ru-RU" sz="1200" b="1" dirty="0">
            <a:solidFill>
              <a:srgbClr val="4756A0"/>
            </a:solidFill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9DB37D7-8989-964D-A8C1-BF06A633812A}" type="datetimeFigureOut">
              <a:rPr lang="x-none" smtClean="0"/>
              <a:t>26.02.2025</a:t>
            </a:fld>
            <a:endParaRPr lang="x-none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200150" y="1143000"/>
            <a:ext cx="44577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x-none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x-none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x-none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5D20CD8-132A-1A42-9C3F-9E9662FD4B9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3106990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507338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E0387960-28E4-7815-99D9-313CF635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DA2913B-9A35-EB12-F0F4-6B10F339C41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9A7AF89-1190-B616-3F7D-22A70249353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B41CCF27-DA1B-E069-F741-60B8BE11086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6443846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9912661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6FF79C1-152E-6DD3-914F-0975F60646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440153-E37B-8928-C321-4FF7191F967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B100BCA-CCC8-C840-A107-7B63A6D370F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2CBA88BC-B174-F26A-60B2-81DA885D490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81998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16BCC1B-C639-1BB8-956F-A6C62B6E82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DF1485FD-BE14-D346-9FB3-2D5150BEABE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B5966B83-3494-8F01-AF2D-1BEBA2A7237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CF3A82F7-7F86-790C-AC05-42214FC7895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101147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171FBC2B-3D3B-A620-2B50-897CB7596D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C66017F-911B-DACE-F3DA-90E1F118D3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5B64317A-118B-3084-C73D-A03300587CC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0535602-0E5A-E078-5840-1ABA122566F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56686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7340338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7718704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E5991B9-6FAC-DECA-05DE-82A1DD46FA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B973ABF1-4A70-539E-2CD9-D1F1E5D7AA6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2F273FE0-17F5-ED0D-FED7-1FB3347D121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DC3F4B7D-1084-D9EE-59E5-F2ED93093A1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2716975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23462352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25378697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5B31559-EADC-79EB-7F8B-04D5738274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9AC4695-8094-06C7-FE0F-93C5DEBC1D6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105C56B6-71B7-84DB-5AF2-66510E68B55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3CDA50FF-5113-9FAF-68FB-99BD561CEB6D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6893443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42BEFCB3-F444-3464-6D78-5FDD8603C68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33CA8F6C-2725-BC6F-E221-3DEF1580A7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9C1BBA83-74B5-F137-A563-6ECC6ECEEF4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A98D06B8-79DC-8D65-1F20-61333536721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17893272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20F7F9D7-69DD-4EB2-972F-98B8249711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AB7D7F1A-BE5B-66EE-342D-3538B66086E5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C4178875-FF37-EE86-DAD7-380DFAB7B5E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5B63DEEC-3F28-764A-E6C2-61F16D030F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357729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29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16327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69184198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9846391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33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727244463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34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0386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89756373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35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792751941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36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6091893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7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183451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8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2182845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9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10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11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960606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757DA93-4D9C-77CF-5054-BF0A682ECA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>
            <a:extLst>
              <a:ext uri="{FF2B5EF4-FFF2-40B4-BE49-F238E27FC236}">
                <a16:creationId xmlns="" xmlns:a16="http://schemas.microsoft.com/office/drawing/2014/main" id="{8494490F-0AFD-4883-F4B8-600A1C52842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1200150" y="1143000"/>
            <a:ext cx="4457700" cy="3086100"/>
          </a:xfrm>
        </p:spPr>
      </p:sp>
      <p:sp>
        <p:nvSpPr>
          <p:cNvPr id="3" name="Заметки 2">
            <a:extLst>
              <a:ext uri="{FF2B5EF4-FFF2-40B4-BE49-F238E27FC236}">
                <a16:creationId xmlns="" xmlns:a16="http://schemas.microsoft.com/office/drawing/2014/main" id="{6635C33F-0DE6-2577-5E76-38F880651CF4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x-none" dirty="0"/>
          </a:p>
        </p:txBody>
      </p:sp>
      <p:sp>
        <p:nvSpPr>
          <p:cNvPr id="4" name="Номер слайда 3">
            <a:extLst>
              <a:ext uri="{FF2B5EF4-FFF2-40B4-BE49-F238E27FC236}">
                <a16:creationId xmlns="" xmlns:a16="http://schemas.microsoft.com/office/drawing/2014/main" id="{7B64622D-47AF-7FD3-B699-477337452E8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5D20CD8-132A-1A42-9C3F-9E9662FD4B9F}" type="slidenum">
              <a:rPr lang="x-none" smtClean="0"/>
              <a:t>12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656312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1122363"/>
            <a:ext cx="84201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38250" y="3602038"/>
            <a:ext cx="74295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708016-56EC-0A43-ADB2-8D6B320CC239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5626449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AC25D4-5D07-C84F-8F5B-C0FCE56BAA04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8093930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8984" y="365125"/>
            <a:ext cx="2135981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1040" y="365125"/>
            <a:ext cx="628411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025FE6-9F58-E04A-AF5D-E0D3CED08D0B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5568384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B193C6A-949B-8546-BF85-B80F61ADB7C8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0992262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5881" y="1709743"/>
            <a:ext cx="8543925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881" y="4589469"/>
            <a:ext cx="8543925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EB1187-46BE-9D44-A2D2-7AB336D6874D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8436860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1038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14913" y="1825625"/>
            <a:ext cx="421005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DED714-477C-8E4F-80B2-8100E37C6C45}" type="datetime1">
              <a:rPr lang="ru-RU" smtClean="0"/>
              <a:t>26.02.2025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9414434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365126"/>
            <a:ext cx="8543925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2329" y="1681163"/>
            <a:ext cx="4190702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2329" y="2505075"/>
            <a:ext cx="4190702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4913" y="1681163"/>
            <a:ext cx="4211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14913" y="2505075"/>
            <a:ext cx="4211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869CC66-20DE-6A40-94F2-95386CD16213}" type="datetime1">
              <a:rPr lang="ru-RU" smtClean="0"/>
              <a:t>26.02.2025</a:t>
            </a:fld>
            <a:endParaRPr lang="x-non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7107996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2C66C4-FF1D-DE42-949B-EFC34EECAF9A}" type="datetime1">
              <a:rPr lang="ru-RU" smtClean="0"/>
              <a:t>26.02.2025</a:t>
            </a:fld>
            <a:endParaRPr lang="x-non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8202640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F60058-7471-E142-87EA-3597FEA11B8A}" type="datetime1">
              <a:rPr lang="ru-RU" smtClean="0"/>
              <a:t>26.02.2025</a:t>
            </a:fld>
            <a:endParaRPr lang="x-non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671073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11340" y="987426"/>
            <a:ext cx="501491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5EBD9B-40A4-764D-8305-4622582737AA}" type="datetime1">
              <a:rPr lang="ru-RU" smtClean="0"/>
              <a:t>26.02.2025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41070332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2330" y="457200"/>
            <a:ext cx="31949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11340" y="987426"/>
            <a:ext cx="5014913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2330" y="2057400"/>
            <a:ext cx="31949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66164F-07BA-6243-AF5E-D22E108E4987}" type="datetime1">
              <a:rPr lang="ru-RU" smtClean="0"/>
              <a:t>26.02.2025</a:t>
            </a:fld>
            <a:endParaRPr lang="x-non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x-non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133252123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1040" y="365126"/>
            <a:ext cx="8543925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1040" y="1825625"/>
            <a:ext cx="854392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81038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29ACFB-CE6A-F744-9AEA-E08B5B8BAE3D}" type="datetime1">
              <a:rPr lang="ru-RU" smtClean="0"/>
              <a:t>26.02.2025</a:t>
            </a:fld>
            <a:endParaRPr lang="x-non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1365" y="6356356"/>
            <a:ext cx="33432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x-non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6113" y="6356356"/>
            <a:ext cx="2228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749720-1430-DF46-8A1E-D768C54B98EF}" type="slidenum">
              <a:rPr lang="x-none" smtClean="0"/>
              <a:t>‹#›</a:t>
            </a:fld>
            <a:endParaRPr lang="x-none"/>
          </a:p>
        </p:txBody>
      </p:sp>
    </p:spTree>
    <p:extLst>
      <p:ext uri="{BB962C8B-B14F-4D97-AF65-F5344CB8AC3E}">
        <p14:creationId xmlns:p14="http://schemas.microsoft.com/office/powerpoint/2010/main" val="32992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image" Target="../media/image34.jpeg"/><Relationship Id="rId7" Type="http://schemas.openxmlformats.org/officeDocument/2006/relationships/image" Target="../media/image38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jpeg"/><Relationship Id="rId11" Type="http://schemas.openxmlformats.org/officeDocument/2006/relationships/image" Target="../media/image42.jpeg"/><Relationship Id="rId5" Type="http://schemas.openxmlformats.org/officeDocument/2006/relationships/image" Target="../media/image36.jpeg"/><Relationship Id="rId10" Type="http://schemas.openxmlformats.org/officeDocument/2006/relationships/image" Target="../media/image41.jpeg"/><Relationship Id="rId4" Type="http://schemas.openxmlformats.org/officeDocument/2006/relationships/image" Target="../media/image35.jpeg"/><Relationship Id="rId9" Type="http://schemas.openxmlformats.org/officeDocument/2006/relationships/image" Target="../media/image40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12" Type="http://schemas.openxmlformats.org/officeDocument/2006/relationships/image" Target="../media/image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6.jpeg"/><Relationship Id="rId11" Type="http://schemas.openxmlformats.org/officeDocument/2006/relationships/image" Target="../media/image51.jpeg"/><Relationship Id="rId5" Type="http://schemas.openxmlformats.org/officeDocument/2006/relationships/image" Target="../media/image45.jpeg"/><Relationship Id="rId10" Type="http://schemas.openxmlformats.org/officeDocument/2006/relationships/image" Target="../media/image50.jpeg"/><Relationship Id="rId4" Type="http://schemas.openxmlformats.org/officeDocument/2006/relationships/image" Target="../media/image44.jpeg"/><Relationship Id="rId9" Type="http://schemas.openxmlformats.org/officeDocument/2006/relationships/image" Target="../media/image49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image" Target="../media/image52.jpeg"/><Relationship Id="rId7" Type="http://schemas.openxmlformats.org/officeDocument/2006/relationships/image" Target="../media/image5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Relationship Id="rId9" Type="http://schemas.openxmlformats.org/officeDocument/2006/relationships/image" Target="../media/image5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svg"/><Relationship Id="rId11" Type="http://schemas.openxmlformats.org/officeDocument/2006/relationships/image" Target="../media/image2.png"/><Relationship Id="rId5" Type="http://schemas.openxmlformats.org/officeDocument/2006/relationships/image" Target="../media/image61.png"/><Relationship Id="rId10" Type="http://schemas.openxmlformats.org/officeDocument/2006/relationships/image" Target="../media/image137.svg"/><Relationship Id="rId4" Type="http://schemas.openxmlformats.org/officeDocument/2006/relationships/image" Target="../media/image133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64.jpeg"/><Relationship Id="rId4" Type="http://schemas.openxmlformats.org/officeDocument/2006/relationships/image" Target="../media/image6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18" Type="http://schemas.openxmlformats.org/officeDocument/2006/relationships/image" Target="../media/image67.jpeg"/><Relationship Id="rId21" Type="http://schemas.openxmlformats.org/officeDocument/2006/relationships/image" Target="../media/image70.png"/><Relationship Id="rId17" Type="http://schemas.openxmlformats.org/officeDocument/2006/relationships/image" Target="../media/image2.png"/><Relationship Id="rId2" Type="http://schemas.openxmlformats.org/officeDocument/2006/relationships/image" Target="../media/image66.png"/><Relationship Id="rId16" Type="http://schemas.openxmlformats.org/officeDocument/2006/relationships/image" Target="../media/image164.svg"/><Relationship Id="rId20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23" Type="http://schemas.openxmlformats.org/officeDocument/2006/relationships/image" Target="../media/image72.png"/><Relationship Id="rId19" Type="http://schemas.openxmlformats.org/officeDocument/2006/relationships/image" Target="../media/image68.png"/><Relationship Id="rId22" Type="http://schemas.openxmlformats.org/officeDocument/2006/relationships/image" Target="../media/image7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7" Type="http://schemas.openxmlformats.org/officeDocument/2006/relationships/image" Target="../media/image2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4.xml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10" Type="http://schemas.openxmlformats.org/officeDocument/2006/relationships/image" Target="../media/image2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9.png"/><Relationship Id="rId3" Type="http://schemas.openxmlformats.org/officeDocument/2006/relationships/image" Target="../media/image84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7.png"/><Relationship Id="rId11" Type="http://schemas.openxmlformats.org/officeDocument/2006/relationships/image" Target="../media/image2.png"/><Relationship Id="rId5" Type="http://schemas.openxmlformats.org/officeDocument/2006/relationships/image" Target="../media/image86.png"/><Relationship Id="rId10" Type="http://schemas.openxmlformats.org/officeDocument/2006/relationships/image" Target="../media/image91.png"/><Relationship Id="rId4" Type="http://schemas.openxmlformats.org/officeDocument/2006/relationships/image" Target="../media/image85.png"/><Relationship Id="rId9" Type="http://schemas.openxmlformats.org/officeDocument/2006/relationships/image" Target="../media/image9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1" Type="http://schemas.openxmlformats.org/officeDocument/2006/relationships/image" Target="../media/image94.png"/><Relationship Id="rId17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6" Type="http://schemas.openxmlformats.org/officeDocument/2006/relationships/image" Target="../media/image116.svg"/><Relationship Id="rId20" Type="http://schemas.openxmlformats.org/officeDocument/2006/relationships/image" Target="../media/image197.sv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13.png"/><Relationship Id="rId24" Type="http://schemas.openxmlformats.org/officeDocument/2006/relationships/image" Target="../media/image2.png"/><Relationship Id="rId5" Type="http://schemas.openxmlformats.org/officeDocument/2006/relationships/image" Target="../media/image61.png"/><Relationship Id="rId15" Type="http://schemas.openxmlformats.org/officeDocument/2006/relationships/image" Target="../media/image93.png"/><Relationship Id="rId23" Type="http://schemas.openxmlformats.org/officeDocument/2006/relationships/image" Target="../media/image95.png"/><Relationship Id="rId10" Type="http://schemas.openxmlformats.org/officeDocument/2006/relationships/image" Target="../media/image26.svg"/><Relationship Id="rId4" Type="http://schemas.openxmlformats.org/officeDocument/2006/relationships/image" Target="../media/image190.svg"/><Relationship Id="rId14" Type="http://schemas.openxmlformats.org/officeDocument/2006/relationships/image" Target="../media/image57.svg"/><Relationship Id="rId22" Type="http://schemas.openxmlformats.org/officeDocument/2006/relationships/image" Target="../media/image199.sv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13" Type="http://schemas.openxmlformats.org/officeDocument/2006/relationships/image" Target="../media/image207.svg"/><Relationship Id="rId3" Type="http://schemas.openxmlformats.org/officeDocument/2006/relationships/image" Target="../media/image96.png"/><Relationship Id="rId12" Type="http://schemas.openxmlformats.org/officeDocument/2006/relationships/image" Target="../media/image98.png"/><Relationship Id="rId17" Type="http://schemas.openxmlformats.org/officeDocument/2006/relationships/image" Target="../media/image101.jpeg"/><Relationship Id="rId2" Type="http://schemas.openxmlformats.org/officeDocument/2006/relationships/notesSlide" Target="../notesSlides/notesSlide27.xml"/><Relationship Id="rId16" Type="http://schemas.openxmlformats.org/officeDocument/2006/relationships/image" Target="../media/image100.jpeg"/><Relationship Id="rId1" Type="http://schemas.openxmlformats.org/officeDocument/2006/relationships/slideLayout" Target="../slideLayouts/slideLayout1.xml"/><Relationship Id="rId11" Type="http://schemas.openxmlformats.org/officeDocument/2006/relationships/image" Target="../media/image97.png"/><Relationship Id="rId15" Type="http://schemas.openxmlformats.org/officeDocument/2006/relationships/image" Target="../media/image99.png"/><Relationship Id="rId10" Type="http://schemas.openxmlformats.org/officeDocument/2006/relationships/image" Target="../media/image205.svg"/><Relationship Id="rId14" Type="http://schemas.openxmlformats.org/officeDocument/2006/relationships/image" Target="../media/image2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102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2.png"/><Relationship Id="rId9" Type="http://schemas.microsoft.com/office/2007/relationships/diagramDrawing" Target="../diagrams/drawing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4.png"/><Relationship Id="rId11" Type="http://schemas.openxmlformats.org/officeDocument/2006/relationships/image" Target="../media/image2.png"/><Relationship Id="rId5" Type="http://schemas.openxmlformats.org/officeDocument/2006/relationships/image" Target="../media/image245.svg"/><Relationship Id="rId10" Type="http://schemas.openxmlformats.org/officeDocument/2006/relationships/image" Target="../media/image105.png"/><Relationship Id="rId9" Type="http://schemas.openxmlformats.org/officeDocument/2006/relationships/image" Target="../media/image112.sv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9.svg"/><Relationship Id="rId3" Type="http://schemas.openxmlformats.org/officeDocument/2006/relationships/image" Target="../media/image106.png"/><Relationship Id="rId7" Type="http://schemas.openxmlformats.org/officeDocument/2006/relationships/image" Target="../media/image107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7.svg"/><Relationship Id="rId11" Type="http://schemas.openxmlformats.org/officeDocument/2006/relationships/image" Target="../media/image2.png"/><Relationship Id="rId10" Type="http://schemas.openxmlformats.org/officeDocument/2006/relationships/chart" Target="../charts/chart6.xml"/><Relationship Id="rId9" Type="http://schemas.openxmlformats.org/officeDocument/2006/relationships/chart" Target="../charts/chart5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2.xml"/><Relationship Id="rId13" Type="http://schemas.openxmlformats.org/officeDocument/2006/relationships/diagramQuickStyle" Target="../diagrams/quickStyle3.xml"/><Relationship Id="rId3" Type="http://schemas.openxmlformats.org/officeDocument/2006/relationships/image" Target="../media/image2.png"/><Relationship Id="rId7" Type="http://schemas.openxmlformats.org/officeDocument/2006/relationships/diagramLayout" Target="../diagrams/layout2.xml"/><Relationship Id="rId12" Type="http://schemas.openxmlformats.org/officeDocument/2006/relationships/diagramLayout" Target="../diagrams/layout3.xm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6" Type="http://schemas.openxmlformats.org/officeDocument/2006/relationships/diagramData" Target="../diagrams/data2.xml"/><Relationship Id="rId11" Type="http://schemas.openxmlformats.org/officeDocument/2006/relationships/diagramData" Target="../diagrams/data3.xml"/><Relationship Id="rId5" Type="http://schemas.openxmlformats.org/officeDocument/2006/relationships/chart" Target="../charts/chart8.xml"/><Relationship Id="rId15" Type="http://schemas.microsoft.com/office/2007/relationships/diagramDrawing" Target="../diagrams/drawing3.xml"/><Relationship Id="rId10" Type="http://schemas.microsoft.com/office/2007/relationships/diagramDrawing" Target="../diagrams/drawing2.xml"/><Relationship Id="rId4" Type="http://schemas.openxmlformats.org/officeDocument/2006/relationships/chart" Target="../charts/chart7.xml"/><Relationship Id="rId9" Type="http://schemas.openxmlformats.org/officeDocument/2006/relationships/diagramColors" Target="../diagrams/colors2.xml"/><Relationship Id="rId14" Type="http://schemas.openxmlformats.org/officeDocument/2006/relationships/diagramColors" Target="../diagrams/colors3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chart" Target="../charts/chart10.xml"/><Relationship Id="rId7" Type="http://schemas.openxmlformats.org/officeDocument/2006/relationships/chart" Target="../charts/chart14.xml"/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1.xml"/><Relationship Id="rId6" Type="http://schemas.openxmlformats.org/officeDocument/2006/relationships/chart" Target="../charts/chart13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svg"/><Relationship Id="rId13" Type="http://schemas.openxmlformats.org/officeDocument/2006/relationships/image" Target="../media/image11.png"/><Relationship Id="rId18" Type="http://schemas.openxmlformats.org/officeDocument/2006/relationships/image" Target="../media/image57.svg"/><Relationship Id="rId3" Type="http://schemas.openxmlformats.org/officeDocument/2006/relationships/image" Target="../media/image6.png"/><Relationship Id="rId21" Type="http://schemas.openxmlformats.org/officeDocument/2006/relationships/image" Target="../media/image15.png"/><Relationship Id="rId7" Type="http://schemas.openxmlformats.org/officeDocument/2006/relationships/image" Target="../media/image8.png"/><Relationship Id="rId12" Type="http://schemas.openxmlformats.org/officeDocument/2006/relationships/image" Target="../media/image51.svg"/><Relationship Id="rId17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55.svg"/><Relationship Id="rId20" Type="http://schemas.openxmlformats.org/officeDocument/2006/relationships/image" Target="../media/image59.sv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5.svg"/><Relationship Id="rId11" Type="http://schemas.openxmlformats.org/officeDocument/2006/relationships/image" Target="../media/image10.png"/><Relationship Id="rId5" Type="http://schemas.openxmlformats.org/officeDocument/2006/relationships/image" Target="../media/image7.png"/><Relationship Id="rId15" Type="http://schemas.openxmlformats.org/officeDocument/2006/relationships/image" Target="../media/image12.png"/><Relationship Id="rId10" Type="http://schemas.openxmlformats.org/officeDocument/2006/relationships/image" Target="../media/image49.svg"/><Relationship Id="rId19" Type="http://schemas.openxmlformats.org/officeDocument/2006/relationships/image" Target="../media/image14.png"/><Relationship Id="rId4" Type="http://schemas.openxmlformats.org/officeDocument/2006/relationships/image" Target="../media/image43.svg"/><Relationship Id="rId9" Type="http://schemas.openxmlformats.org/officeDocument/2006/relationships/image" Target="../media/image9.png"/><Relationship Id="rId14" Type="http://schemas.openxmlformats.org/officeDocument/2006/relationships/image" Target="../media/image53.svg"/><Relationship Id="rId22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13" Type="http://schemas.openxmlformats.org/officeDocument/2006/relationships/image" Target="../media/image15.sv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svg"/><Relationship Id="rId11" Type="http://schemas.openxmlformats.org/officeDocument/2006/relationships/image" Target="../media/image13.svg"/><Relationship Id="rId5" Type="http://schemas.openxmlformats.org/officeDocument/2006/relationships/image" Target="../media/image17.png"/><Relationship Id="rId15" Type="http://schemas.openxmlformats.org/officeDocument/2006/relationships/image" Target="../media/image17.svg"/><Relationship Id="rId4" Type="http://schemas.openxmlformats.org/officeDocument/2006/relationships/image" Target="../media/image5.svg"/><Relationship Id="rId9" Type="http://schemas.openxmlformats.org/officeDocument/2006/relationships/image" Target="../media/image19.png"/><Relationship Id="rId14" Type="http://schemas.openxmlformats.org/officeDocument/2006/relationships/image" Target="../media/image2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svg"/><Relationship Id="rId3" Type="http://schemas.openxmlformats.org/officeDocument/2006/relationships/chart" Target="../charts/chart2.xml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svg"/><Relationship Id="rId5" Type="http://schemas.openxmlformats.org/officeDocument/2006/relationships/image" Target="../media/image22.png"/><Relationship Id="rId4" Type="http://schemas.openxmlformats.org/officeDocument/2006/relationships/chart" Target="../charts/chart3.xml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24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3.svg"/><Relationship Id="rId11" Type="http://schemas.openxmlformats.org/officeDocument/2006/relationships/image" Target="../media/image2.png"/><Relationship Id="rId5" Type="http://schemas.openxmlformats.org/officeDocument/2006/relationships/image" Target="../media/image25.png"/><Relationship Id="rId10" Type="http://schemas.openxmlformats.org/officeDocument/2006/relationships/image" Target="../media/image67.svg"/><Relationship Id="rId4" Type="http://schemas.openxmlformats.org/officeDocument/2006/relationships/image" Target="../media/image61.svg"/><Relationship Id="rId9" Type="http://schemas.openxmlformats.org/officeDocument/2006/relationships/image" Target="../media/image2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eg"/><Relationship Id="rId3" Type="http://schemas.openxmlformats.org/officeDocument/2006/relationships/image" Target="../media/image28.jpeg"/><Relationship Id="rId7" Type="http://schemas.openxmlformats.org/officeDocument/2006/relationships/image" Target="../media/image3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Relationship Id="rId9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F35A2E48-CBA7-81AD-1A95-7B102E7F945B}"/>
              </a:ext>
            </a:extLst>
          </p:cNvPr>
          <p:cNvSpPr/>
          <p:nvPr/>
        </p:nvSpPr>
        <p:spPr>
          <a:xfrm>
            <a:off x="477519" y="91856"/>
            <a:ext cx="2153921" cy="1012571"/>
          </a:xfrm>
          <a:prstGeom prst="roundRect">
            <a:avLst>
              <a:gd name="adj" fmla="val 27462"/>
            </a:avLst>
          </a:prstGeom>
          <a:solidFill>
            <a:srgbClr val="F1F1F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Саратовская область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9" name="Скругленный прямоугольник 18">
            <a:extLst>
              <a:ext uri="{FF2B5EF4-FFF2-40B4-BE49-F238E27FC236}">
                <a16:creationId xmlns="" xmlns:a16="http://schemas.microsoft.com/office/drawing/2014/main" id="{F5C67211-303C-B1E1-A395-221ED7DB4133}"/>
              </a:ext>
            </a:extLst>
          </p:cNvPr>
          <p:cNvSpPr/>
          <p:nvPr/>
        </p:nvSpPr>
        <p:spPr>
          <a:xfrm>
            <a:off x="9039194" y="158307"/>
            <a:ext cx="727622" cy="727622"/>
          </a:xfrm>
          <a:prstGeom prst="roundRect">
            <a:avLst>
              <a:gd name="adj" fmla="val 28568"/>
            </a:avLst>
          </a:prstGeom>
          <a:solidFill>
            <a:srgbClr val="FEFEFE"/>
          </a:solidFill>
          <a:ln>
            <a:noFill/>
          </a:ln>
          <a:effectLst>
            <a:outerShdw blurRad="106087" sx="89633" sy="89633" algn="ctr" rotWithShape="0">
              <a:prstClr val="black">
                <a:alpha val="92292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A48A14C-7E6E-E9C5-E8DE-FFE2EB5D9135}"/>
              </a:ext>
            </a:extLst>
          </p:cNvPr>
          <p:cNvSpPr txBox="1"/>
          <p:nvPr/>
        </p:nvSpPr>
        <p:spPr>
          <a:xfrm>
            <a:off x="627015" y="5887845"/>
            <a:ext cx="9139800" cy="492443"/>
          </a:xfrm>
          <a:prstGeom prst="rect">
            <a:avLst/>
          </a:prstGeom>
          <a:solidFill>
            <a:srgbClr val="B1C1E4"/>
          </a:solidFill>
        </p:spPr>
        <p:txBody>
          <a:bodyPr wrap="square" lIns="0" tIns="0" rIns="0" bIns="0" rtlCol="0">
            <a:spAutoFit/>
          </a:bodyPr>
          <a:lstStyle/>
          <a:p>
            <a:r>
              <a:rPr lang="ru-RU" sz="1600" dirty="0">
                <a:latin typeface="Arial" panose="020B0604020202020204" pitchFamily="34" charset="0"/>
                <a:cs typeface="Arial" panose="020B0604020202020204" pitchFamily="34" charset="0"/>
              </a:rPr>
              <a:t>В рамках мероприятия «Разработка планов инвестиционного развития муниципальных районов Саратовской области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»                                                                                                                                                актуализирован 24.02.2025 г.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6D8FDDAF-2233-3B22-2472-B4AB898D053E}"/>
              </a:ext>
            </a:extLst>
          </p:cNvPr>
          <p:cNvSpPr txBox="1"/>
          <p:nvPr/>
        </p:nvSpPr>
        <p:spPr>
          <a:xfrm>
            <a:off x="9290860" y="459643"/>
            <a:ext cx="224290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224642"/>
            <a:ext cx="376592" cy="5949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4428" y="58725"/>
            <a:ext cx="812387" cy="975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932772" y="224642"/>
            <a:ext cx="4928838" cy="70788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 </a:t>
            </a:r>
            <a:endParaRPr lang="ru-RU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МУНИЦИПАЛЬНЫЙ  РАЙОН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972352" y="2152681"/>
            <a:ext cx="6029094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28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x-none" sz="2800" b="1" smtClean="0">
                <a:latin typeface="Arial" panose="020B0604020202020204" pitchFamily="34" charset="0"/>
                <a:cs typeface="Arial" panose="020B0604020202020204" pitchFamily="34" charset="0"/>
              </a:rPr>
              <a:t>РОФИЛЬ </a:t>
            </a:r>
            <a:endParaRPr lang="ru-RU" sz="2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2" descr="C:\Users\Татьяна\Downloads\IMG_20241216_08343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5760" y="1190912"/>
            <a:ext cx="6898640" cy="46969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1712936" y="1346666"/>
            <a:ext cx="4953000" cy="95410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lvl="0" algn="ctr"/>
            <a:r>
              <a:rPr lang="x-none" sz="2800" b="1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endParaRPr lang="ru-RU" sz="28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3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853365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43919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480561" cy="249581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685628" y="1503403"/>
            <a:ext cx="936345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волостного правления,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0" y="1343492"/>
            <a:ext cx="1082727" cy="830997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Багаевых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016903"/>
            <a:ext cx="776985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ссудо-сберегательного товарищества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1914 г.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93387" y="5006891"/>
            <a:ext cx="906958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Водонапорная башня,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XIX-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т.Барнуковка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2498806"/>
            <a:ext cx="1009649" cy="200054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Колонка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для закачивания воды в котел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паровоза,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т,Барнуковка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93387" y="3131121"/>
            <a:ext cx="866294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Мельница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Сенотова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В.М. 1907-1911 гг.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098" name="Picture 2" descr="C:\Users\Татьяна\Downloads\IMG_20240424_20124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8" y="1511142"/>
            <a:ext cx="1783145" cy="1479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Татьяна\Downloads\IMG_20240424_20124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9" cy="1423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Татьяна\Downloads\IMG_20240424_201239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3158955"/>
            <a:ext cx="1787658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Татьяна\Downloads\IMG_20240424_20123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69525"/>
            <a:ext cx="1787658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Татьяна\Downloads\IMG_20240424_201228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26" y="4718277"/>
            <a:ext cx="1804937" cy="1461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362949" y="3066261"/>
            <a:ext cx="1352550" cy="11387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дом с торговой лавкой Алексея 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7284" y="1525352"/>
            <a:ext cx="133031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Помещения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обслуги на заднем дворе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усадьбы графа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2.2. Жилой дом с торговой лавкой Багаевых, фото 2021 г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1511142"/>
            <a:ext cx="1787658" cy="1479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7284" y="4691188"/>
            <a:ext cx="1183436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амбулатории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Царевщинской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больницы, кон.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в.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30" name="Picture 6" descr="C:\Users\Татьяна\Downloads\12. Помещения для обслуги на заднем дворе усадьбы, фото кон. ХХ в.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1525351"/>
            <a:ext cx="1664261" cy="14652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Прямоугольник 9"/>
          <p:cNvSpPr/>
          <p:nvPr/>
        </p:nvSpPr>
        <p:spPr>
          <a:xfrm>
            <a:off x="8458198" y="2057400"/>
            <a:ext cx="125730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8458201" y="1971674"/>
            <a:ext cx="1329394" cy="6924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C:\Users\Татьяна\Downloads\2.4. Жилой дом с торговой лавкой Хахалина Алексея, фото 2020 г. (1)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427"/>
            <a:ext cx="1664261" cy="1423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Татьяна\Downloads\15. Здание амбулатории Царевщинской больницы, ф. 2015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86596" cy="14105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198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1799524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67791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1828322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886103" y="3174660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553546" y="111274"/>
            <a:ext cx="147597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0" y="1713308"/>
            <a:ext cx="1048171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Барский дом в усадьбе графа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Нессельроде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XVIII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в., реконструкция в 60-х гг.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52015" y="5478568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Сажиных, конец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478570"/>
            <a:ext cx="946352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Водокачка, конец 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3576024"/>
            <a:ext cx="100965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Акулинина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XIX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 </a:t>
            </a: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360579"/>
            <a:ext cx="946350" cy="113877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винокуренного завода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гр.Нессельроде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1905г.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05" name="Picture 9" descr="C:\Users\Татьяна\Downloads\IMG_20240424_20123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3155610"/>
            <a:ext cx="1664261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2.1. Жилой дом с торговой лавкой Хахалина Г.С., ф. 2015 г.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591" y="1549260"/>
            <a:ext cx="1664262" cy="14031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458200" y="3040029"/>
            <a:ext cx="1189504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8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                                                                                                   </a:t>
            </a:r>
          </a:p>
          <a:p>
            <a:endParaRPr lang="ru-RU" sz="8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Здание ж/д станции «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»,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онец 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XIX-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нач.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XX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в.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ст.</a:t>
            </a:r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8458198" y="1475725"/>
            <a:ext cx="1142999" cy="14003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8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Хахалина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Г.С., конец ХIХ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8" name="Picture 4" descr="C:\Users\Татьяна\Downloads\2.3. Жилой дом с торговой лавкой Терешкиных, фото 2018 г.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6353" y="4769525"/>
            <a:ext cx="1664261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8458197" y="4834296"/>
            <a:ext cx="1219195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Жилой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дом с торговой лавкой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Терешкиных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конец ХIХ в. 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3" descr="C:\Users\Татьяна\Downloads\2.5. Жилой дом с торговой лавкой Акулинина, фото 2021 г.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3155610"/>
            <a:ext cx="1790077" cy="1466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Татьяна\Downloads\2.7. Дом Сажиных, фото 2005 г.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86" y="4769525"/>
            <a:ext cx="1790077" cy="1410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Татьяна\Downloads\5.3. Водокачка на станции Барнуковка, фото нач. ХХI в.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4" y="4704551"/>
            <a:ext cx="1787660" cy="1431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C:\Users\Татьяна\Downloads\12.1. Барский дом в усадьбе графа Нессельроде, ф. 2016 г.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2" y="1475725"/>
            <a:ext cx="1828321" cy="14767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7" name="Picture 9" descr="C:\Users\Татьяна\Downloads\14. Здание винокуренного завода гр.Нессельроде, фото кон. ХХ в.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2881" y="3155610"/>
            <a:ext cx="1828323" cy="1484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C:\Users\Татьяна\Downloads\7. Храм во имя Казанской иконы Божьей Матери, фото 2020 г.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1475725"/>
            <a:ext cx="1799525" cy="1514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476500" y="3105835"/>
            <a:ext cx="4953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2550163" y="1683834"/>
            <a:ext cx="1319310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7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во имя Казанской иконы Божьей Матери, 1841г.</a:t>
            </a:r>
          </a:p>
          <a:p>
            <a:pPr lvl="0"/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.Всеволодчино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7550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BABAF71-4089-4635-8D62-BB2C93B79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45A40C3D-5FE2-E053-3290-D28F2204372C}"/>
              </a:ext>
            </a:extLst>
          </p:cNvPr>
          <p:cNvSpPr/>
          <p:nvPr/>
        </p:nvSpPr>
        <p:spPr>
          <a:xfrm>
            <a:off x="6835243" y="1429319"/>
            <a:ext cx="2968121" cy="4669623"/>
          </a:xfrm>
          <a:prstGeom prst="roundRect">
            <a:avLst>
              <a:gd name="adj" fmla="val 7036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8D9851CB-3B9D-FFA9-7B9B-F99179EA665A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F2BF197B-A448-E079-7BC3-CC0BAF390F9F}"/>
              </a:ext>
            </a:extLst>
          </p:cNvPr>
          <p:cNvSpPr/>
          <p:nvPr/>
        </p:nvSpPr>
        <p:spPr>
          <a:xfrm>
            <a:off x="750637" y="1525350"/>
            <a:ext cx="2843999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D317F9C4-38A1-7877-08F5-FF97015D71C6}"/>
              </a:ext>
            </a:extLst>
          </p:cNvPr>
          <p:cNvSpPr txBox="1"/>
          <p:nvPr/>
        </p:nvSpPr>
        <p:spPr>
          <a:xfrm>
            <a:off x="627016" y="550177"/>
            <a:ext cx="9160578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</a:p>
          <a:p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ЗНАКОВЫЕ СОБЫТИЯ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2165614C-6371-5053-2690-9B9E16044DB3}"/>
              </a:ext>
            </a:extLst>
          </p:cNvPr>
          <p:cNvSpPr/>
          <p:nvPr/>
        </p:nvSpPr>
        <p:spPr>
          <a:xfrm>
            <a:off x="627019" y="163628"/>
            <a:ext cx="140250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26243AEC-A602-C121-C4DA-F42F48447C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2697CC25-E141-68D7-3AF7-2D6890050277}"/>
              </a:ext>
            </a:extLst>
          </p:cNvPr>
          <p:cNvSpPr txBox="1"/>
          <p:nvPr/>
        </p:nvSpPr>
        <p:spPr>
          <a:xfrm>
            <a:off x="2592019" y="2539658"/>
            <a:ext cx="1002616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Балтайскому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муниципальному району (1928)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3" name="TextBox 202">
            <a:extLst>
              <a:ext uri="{FF2B5EF4-FFF2-40B4-BE49-F238E27FC236}">
                <a16:creationId xmlns="" xmlns:a16="http://schemas.microsoft.com/office/drawing/2014/main" id="{86DD7929-F616-C9CC-CA73-76240227E2F5}"/>
              </a:ext>
            </a:extLst>
          </p:cNvPr>
          <p:cNvSpPr txBox="1"/>
          <p:nvPr/>
        </p:nvSpPr>
        <p:spPr>
          <a:xfrm>
            <a:off x="6874561" y="3193683"/>
            <a:ext cx="2500526" cy="246221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endParaRPr lang="ru-RU" sz="16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240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Барнуковка</a:t>
            </a: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190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села </a:t>
            </a:r>
            <a:r>
              <a:rPr lang="ru-RU" sz="1100" b="1" spc="-20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2024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году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МБУ ДО Детской школе искусств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 лет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музею краеведению при РДК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4" name="TextBox 203">
            <a:extLst>
              <a:ext uri="{FF2B5EF4-FFF2-40B4-BE49-F238E27FC236}">
                <a16:creationId xmlns="" xmlns:a16="http://schemas.microsoft.com/office/drawing/2014/main" id="{B7E3A4C9-2BF0-143F-A841-6178A0FDF96B}"/>
              </a:ext>
            </a:extLst>
          </p:cNvPr>
          <p:cNvSpPr txBox="1"/>
          <p:nvPr/>
        </p:nvSpPr>
        <p:spPr>
          <a:xfrm>
            <a:off x="6943725" y="5201260"/>
            <a:ext cx="2500525" cy="8976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2024 году</a:t>
            </a:r>
          </a:p>
          <a:p>
            <a:pPr>
              <a:lnSpc>
                <a:spcPts val="980"/>
              </a:lnSpc>
            </a:pPr>
            <a:endParaRPr lang="ru-RU" sz="12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endParaRPr lang="ru-RU" sz="1200" b="1" i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980"/>
              </a:lnSpc>
            </a:pPr>
            <a:r>
              <a:rPr lang="ru-RU" sz="1200" b="1" i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рамках празднования </a:t>
            </a:r>
            <a:r>
              <a:rPr lang="ru-RU" sz="1050" b="1" i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юбилейных дат  проходят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980"/>
              </a:lnSpc>
              <a:buFont typeface="Arial" panose="020B0604020202020204" pitchFamily="34" charset="0"/>
              <a:buChar char="•"/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праздничные мероприятия 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жителей и гостей района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756562" y="3919288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A399365B-8394-2661-767B-A9A723347202}"/>
              </a:ext>
            </a:extLst>
          </p:cNvPr>
          <p:cNvSpPr/>
          <p:nvPr/>
        </p:nvSpPr>
        <p:spPr>
          <a:xfrm>
            <a:off x="3725364" y="1525350"/>
            <a:ext cx="2826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793D5F30-060A-B010-4F6B-9E7C5FE58BF0}"/>
              </a:ext>
            </a:extLst>
          </p:cNvPr>
          <p:cNvSpPr/>
          <p:nvPr/>
        </p:nvSpPr>
        <p:spPr>
          <a:xfrm>
            <a:off x="6985132" y="9025779"/>
            <a:ext cx="1257997" cy="1597008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319CC857-D470-2C25-1213-6644A90B3344}"/>
              </a:ext>
            </a:extLst>
          </p:cNvPr>
          <p:cNvSpPr txBox="1"/>
          <p:nvPr/>
        </p:nvSpPr>
        <p:spPr>
          <a:xfrm>
            <a:off x="5626740" y="2847439"/>
            <a:ext cx="924624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320 лет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с.Царевщина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(1703)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3F645823-3F3F-E5A0-0E3E-A266C73C7D03}"/>
              </a:ext>
            </a:extLst>
          </p:cNvPr>
          <p:cNvSpPr txBox="1"/>
          <p:nvPr/>
        </p:nvSpPr>
        <p:spPr>
          <a:xfrm>
            <a:off x="2652012" y="4524151"/>
            <a:ext cx="921415" cy="153888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 времени освещения Храма Покрова Пресвятой Богородицы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(2003)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="" xmlns:a16="http://schemas.microsoft.com/office/drawing/2014/main" id="{4F06D10A-91DC-D26F-7FCC-5E23D5A2F0C9}"/>
              </a:ext>
            </a:extLst>
          </p:cNvPr>
          <p:cNvSpPr txBox="1"/>
          <p:nvPr/>
        </p:nvSpPr>
        <p:spPr>
          <a:xfrm>
            <a:off x="632591" y="6365211"/>
            <a:ext cx="363832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*Юбилейные даты 2022 года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7" name="Picture 3" descr="C:\Users\Татьяна\Downloads\IMG_20240502_1308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1621007"/>
            <a:ext cx="1724026" cy="1841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Татьяна\Downloads\IMG_20240502_130454_15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" y="4037824"/>
            <a:ext cx="1724026" cy="19394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Татьяна\Downloads\IMG_20240502_13100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1511" y="1621006"/>
            <a:ext cx="1785567" cy="1841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Татьяна\Downloads\Nw-YUK6en6E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4789" y="1506300"/>
            <a:ext cx="1696879" cy="10356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 descr="C:\Users\Татьяна\Downloads\bzgGNjbKn1U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4824" y="2535001"/>
            <a:ext cx="1678539" cy="998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07757ABF-CE18-4EF4-9BF0-AE7C8D81B176}"/>
              </a:ext>
            </a:extLst>
          </p:cNvPr>
          <p:cNvSpPr/>
          <p:nvPr/>
        </p:nvSpPr>
        <p:spPr>
          <a:xfrm>
            <a:off x="3785305" y="3924520"/>
            <a:ext cx="2844000" cy="2260800"/>
          </a:xfrm>
          <a:prstGeom prst="roundRect">
            <a:avLst>
              <a:gd name="adj" fmla="val 829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315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лет </a:t>
            </a:r>
          </a:p>
          <a:p>
            <a:pPr lvl="0" algn="r"/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с.Пилюгино</a:t>
            </a:r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(1708) </a:t>
            </a:r>
          </a:p>
        </p:txBody>
      </p:sp>
      <p:pic>
        <p:nvPicPr>
          <p:cNvPr id="28" name="Picture 2" descr="https://avatars.mds.yandex.net/i?id=19fcf754690806921fa42bca32e2974c00f3d95e-12842814-images-thumbs&amp;n=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6621" y="4037824"/>
            <a:ext cx="1834367" cy="1939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2460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B2805F-75D5-A713-EF45-F8CD68453B1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B906F29-101C-C5CB-6AC6-8F8AF706CB1F}"/>
              </a:ext>
            </a:extLst>
          </p:cNvPr>
          <p:cNvSpPr/>
          <p:nvPr/>
        </p:nvSpPr>
        <p:spPr>
          <a:xfrm>
            <a:off x="5408161" y="1979615"/>
            <a:ext cx="4497839" cy="1952207"/>
          </a:xfrm>
          <a:prstGeom prst="roundRect">
            <a:avLst>
              <a:gd name="adj" fmla="val 13233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Низкая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культура гостеприимства бизнеса 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населения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Нехватка квалифицированных кадров, отток кадров в крупные города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Высокий износ </a:t>
            </a:r>
            <a:r>
              <a:rPr kumimoji="0" lang="ru-RU" sz="1000" b="1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сетей водоснабжения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и водоотведения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Сложности с созданием и развитием бизнеса из-за высокой конкуренции с градообразующими предприятиями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1B2E6712-04E7-5838-3ABC-08400429D4F0}"/>
              </a:ext>
            </a:extLst>
          </p:cNvPr>
          <p:cNvSpPr/>
          <p:nvPr/>
        </p:nvSpPr>
        <p:spPr>
          <a:xfrm>
            <a:off x="5283796" y="4576983"/>
            <a:ext cx="4497839" cy="1606095"/>
          </a:xfrm>
          <a:prstGeom prst="roundRect">
            <a:avLst>
              <a:gd name="adj" fmla="val 14095"/>
            </a:avLst>
          </a:prstGeom>
          <a:noFill/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за инвесторов и инвестиционные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проекты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lvl="0" indent="-171450">
              <a:buClr>
                <a:srgbClr val="B1C1E4"/>
              </a:buClr>
              <a:buFont typeface="Arial" panose="020B0604020202020204" pitchFamily="34" charset="0"/>
              <a:buChar char="•"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Рост цен — высокая инфляция, рост себестоимости производимой продукции </a:t>
            </a:r>
          </a:p>
          <a:p>
            <a:pPr marR="0" lvl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tabLst/>
              <a:defRPr/>
            </a:pPr>
            <a:endParaRPr kumimoji="0" lang="ru-RU" sz="1000" b="1" i="0" u="none" strike="noStrike" kern="1200" cap="none" spc="0" normalizeH="0" baseline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Старение населения 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Конкуренция с 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туристически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развитыми соседними районами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B1C1E4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7D1038DB-1613-C231-C343-A226DDF5FF09}"/>
              </a:ext>
            </a:extLst>
          </p:cNvPr>
          <p:cNvSpPr/>
          <p:nvPr/>
        </p:nvSpPr>
        <p:spPr>
          <a:xfrm>
            <a:off x="512956" y="1934143"/>
            <a:ext cx="4815448" cy="1997679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Развитый агропромышленный сектор 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 региональному  административному центру (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138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г.Саратова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Выгодное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экономико-географическое положение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с районами Ульяновской,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Пензенской областями, Вольским районом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ru-RU" sz="1000" b="1" i="0" u="none" strike="noStrike" kern="1200" cap="none" spc="0" normalizeH="0" noProof="0" dirty="0" err="1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достопромечательности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Транспортная доступность района (ж/д и автомобильный транспорт)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8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BFD28A81-7B18-213D-5E25-38EC540BDA4B}"/>
              </a:ext>
            </a:extLst>
          </p:cNvPr>
          <p:cNvSpPr/>
          <p:nvPr/>
        </p:nvSpPr>
        <p:spPr>
          <a:xfrm>
            <a:off x="640994" y="1376761"/>
            <a:ext cx="4497839" cy="485493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СИЛЬНЫЕ СТОРОНЫ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E253D24C-3929-C7B3-C8F5-A55CEFEAB1F7}"/>
              </a:ext>
            </a:extLst>
          </p:cNvPr>
          <p:cNvSpPr/>
          <p:nvPr/>
        </p:nvSpPr>
        <p:spPr>
          <a:xfrm>
            <a:off x="627016" y="4576983"/>
            <a:ext cx="4497839" cy="1606096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tIns="144000" rIns="144000" rtlCol="0" anchor="t"/>
          <a:lstStyle/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Участие в программах по развитию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обрабатывающей промышленности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МР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kumimoji="0" lang="ru-RU" sz="10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оздание</a:t>
            </a: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новых туристических троп/маршрутов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Наличие свободных инвестиционных площадок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(3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площадки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1000" b="1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buClr>
                <a:srgbClr val="4756A0"/>
              </a:buClr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171450" marR="0" lvl="0" indent="-17145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756A0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endParaRPr kumimoji="0" lang="ru-RU" sz="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9ABD883A-EFC6-35DE-D240-B59B4990D7D5}"/>
              </a:ext>
            </a:extLst>
          </p:cNvPr>
          <p:cNvSpPr/>
          <p:nvPr/>
        </p:nvSpPr>
        <p:spPr>
          <a:xfrm>
            <a:off x="627016" y="4003711"/>
            <a:ext cx="4497839" cy="501382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ВОЗМОЖНОСТИ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C45C9FC-DD43-A155-ACAF-AB9620BABF4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  <a:p>
            <a:r>
              <a:rPr lang="ru-RU" sz="2400" dirty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59D9B901-9C5B-A37B-A45E-7E45DF01F1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9FA4BBD4-A68D-68CA-ABCF-BBAC74050F6C}"/>
              </a:ext>
            </a:extLst>
          </p:cNvPr>
          <p:cNvSpPr/>
          <p:nvPr/>
        </p:nvSpPr>
        <p:spPr>
          <a:xfrm>
            <a:off x="5300094" y="1376761"/>
            <a:ext cx="4497839" cy="485493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СЛАБЫЕ СТОРОНЫ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AB96B5E7-93F1-3530-AA5E-7F1998083348}"/>
              </a:ext>
            </a:extLst>
          </p:cNvPr>
          <p:cNvSpPr/>
          <p:nvPr/>
        </p:nvSpPr>
        <p:spPr>
          <a:xfrm>
            <a:off x="5286117" y="3992427"/>
            <a:ext cx="4497839" cy="512666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УГРОЗЫ</a:t>
            </a:r>
          </a:p>
        </p:txBody>
      </p:sp>
      <p:sp>
        <p:nvSpPr>
          <p:cNvPr id="4" name="Скругленный прямоугольник 3">
            <a:extLst>
              <a:ext uri="{FF2B5EF4-FFF2-40B4-BE49-F238E27FC236}">
                <a16:creationId xmlns="" xmlns:a16="http://schemas.microsoft.com/office/drawing/2014/main" id="{045BB5EA-11D6-9F3E-841B-D54D8484EF24}"/>
              </a:ext>
            </a:extLst>
          </p:cNvPr>
          <p:cNvSpPr/>
          <p:nvPr/>
        </p:nvSpPr>
        <p:spPr>
          <a:xfrm>
            <a:off x="627020" y="163628"/>
            <a:ext cx="239496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en-US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SWOT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-анализ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597061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="" xmlns:a16="http://schemas.microsoft.com/office/drawing/2014/main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0999151"/>
              </p:ext>
            </p:extLst>
          </p:nvPr>
        </p:nvGraphicFramePr>
        <p:xfrm>
          <a:off x="587316" y="1534389"/>
          <a:ext cx="9179498" cy="400844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="" xmlns:a16="http://schemas.microsoft.com/office/drawing/2014/main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="" xmlns:a16="http://schemas.microsoft.com/office/drawing/2014/main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="" xmlns:a16="http://schemas.microsoft.com/office/drawing/2014/main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="" xmlns:a16="http://schemas.microsoft.com/office/drawing/2014/main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НПА, и приведение их в соответствии с действующими федеральным и региональным законодательствами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Совершенствование правового поля в целях улучшения условий для реализации инвестиционных проектов на территории района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Предоставление субъектам МСП во временное владение или пользование, на правах аренды, объектов недвижимости, в том числе земельных участков на льготных условиях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имущественной поддержки субъектам МСП на льготных условиях, вовлечение муниципального имущества в экономический оборот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508428"/>
                  </a:ext>
                </a:extLst>
              </a:tr>
              <a:tr h="1677759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и проведение заседаний Совета по улучшению инвестиционного климата, поддержки инвестиционных проектов и экспертному отбору стратегических проектов при главе </a:t>
                      </a:r>
                      <a:r>
                        <a:rPr lang="ru-RU" sz="100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Балтайского</a:t>
                      </a:r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Увеличение инвестиционной активности в районе.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Мониторинг хода реализации инвестиционных проектов на территории района, выявление возможных проблем, возникших в ходе  их реализации.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Оказание содействия и межведомственного взаимодействия в реализации инвестиционных проектов, поддержка субъектов МСП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Актуализация инвестиционного профиля </a:t>
                      </a:r>
                      <a:r>
                        <a:rPr lang="ru-RU" sz="100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Балтайского</a:t>
                      </a:r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муниципального района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Формирование привлекательного инвестиционного имиджа района, предоставление сведений об инвестиционных возможностях и предложениях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Проведение инвентаризации муниципального имущества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Получение достоверных данных о недвижимом имуществе, расширение Перечня муниципального имущества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Актуализация перечня свободных инвестиционных площадок района, формирование новых инвестиционных площадок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Обеспечение свободного доступа потенциальных инвесторов и иных лиц к информации о наличии свободных инвестиционных площадок на территории района.</a:t>
                      </a:r>
                    </a:p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015413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213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91685A8-F7C3-F2BF-A0EF-3322004B2D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801194-F58F-7977-B5EA-4F2AA6D9789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543EF462-B3DD-138C-ECBD-CF021C82966A}"/>
              </a:ext>
            </a:extLst>
          </p:cNvPr>
          <p:cNvSpPr/>
          <p:nvPr/>
        </p:nvSpPr>
        <p:spPr>
          <a:xfrm>
            <a:off x="627016" y="163628"/>
            <a:ext cx="304173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ТОП-действия администрации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FA8711-2121-28E9-9943-5434821F3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9796552C-74FE-ED3B-7943-D91A8138EC3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4999881"/>
              </p:ext>
            </p:extLst>
          </p:nvPr>
        </p:nvGraphicFramePr>
        <p:xfrm>
          <a:off x="587315" y="919509"/>
          <a:ext cx="9179498" cy="614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44715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696871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952564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2585348">
                  <a:extLst>
                    <a:ext uri="{9D8B030D-6E8A-4147-A177-3AD203B41FA5}">
                      <a16:colId xmlns="" xmlns:a16="http://schemas.microsoft.com/office/drawing/2014/main" val="4045926532"/>
                    </a:ext>
                  </a:extLst>
                </a:gridCol>
              </a:tblGrid>
              <a:tr h="0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</a:t>
                      </a:r>
                      <a:r>
                        <a:rPr lang="ru-RU" sz="1200" b="1" i="0" baseline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мероприятия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ожидаемый результат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</a:tbl>
          </a:graphicData>
        </a:graphic>
      </p:graphicFrame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2932AFF-147C-5FDA-DA20-2C7ABF841BA5}"/>
              </a:ext>
            </a:extLst>
          </p:cNvPr>
          <p:cNvSpPr txBox="1"/>
          <p:nvPr/>
        </p:nvSpPr>
        <p:spPr>
          <a:xfrm>
            <a:off x="632590" y="6365211"/>
            <a:ext cx="2468830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*5-наибольшая важность, 1-наименьшая важность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F34454FF-6D6D-90E8-E247-1CEA8F55051C}"/>
              </a:ext>
            </a:extLst>
          </p:cNvPr>
          <p:cNvSpPr txBox="1"/>
          <p:nvPr/>
        </p:nvSpPr>
        <p:spPr>
          <a:xfrm>
            <a:off x="2738477" y="6361831"/>
            <a:ext cx="3120999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**5-наименьшая стоимость/время, 1-наибольшая стоимость/время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26359721"/>
              </p:ext>
            </p:extLst>
          </p:nvPr>
        </p:nvGraphicFramePr>
        <p:xfrm>
          <a:off x="587316" y="1534389"/>
          <a:ext cx="9179498" cy="42592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53722">
                  <a:extLst>
                    <a:ext uri="{9D8B030D-6E8A-4147-A177-3AD203B41FA5}">
                      <a16:colId xmlns="" xmlns:a16="http://schemas.microsoft.com/office/drawing/2014/main" val="2262142304"/>
                    </a:ext>
                  </a:extLst>
                </a:gridCol>
                <a:gridCol w="2720130">
                  <a:extLst>
                    <a:ext uri="{9D8B030D-6E8A-4147-A177-3AD203B41FA5}">
                      <a16:colId xmlns="" xmlns:a16="http://schemas.microsoft.com/office/drawing/2014/main" val="3910825434"/>
                    </a:ext>
                  </a:extLst>
                </a:gridCol>
                <a:gridCol w="1928880">
                  <a:extLst>
                    <a:ext uri="{9D8B030D-6E8A-4147-A177-3AD203B41FA5}">
                      <a16:colId xmlns="" xmlns:a16="http://schemas.microsoft.com/office/drawing/2014/main" val="1275823640"/>
                    </a:ext>
                  </a:extLst>
                </a:gridCol>
                <a:gridCol w="2576766">
                  <a:extLst>
                    <a:ext uri="{9D8B030D-6E8A-4147-A177-3AD203B41FA5}">
                      <a16:colId xmlns="" xmlns:a16="http://schemas.microsoft.com/office/drawing/2014/main" val="2135381034"/>
                    </a:ext>
                  </a:extLst>
                </a:gridCol>
              </a:tblGrid>
              <a:tr h="1202922"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Оказание содействия при подключении  объектов к объектам коммунальной инфраструктуры (получении разрешений, согласований)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Минимизация административных барьеров, содействие в реализации инвестиционных проектов</a:t>
                      </a:r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Разработка новых бизнес-кейсов и размещение данной информации на официальном сайте администрации муниципального района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0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Увеличение инвестиционной активности в районе</a:t>
                      </a:r>
                    </a:p>
                    <a:p>
                      <a:endParaRPr lang="ru-RU" sz="1000" b="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2906508428"/>
                  </a:ext>
                </a:extLst>
              </a:tr>
              <a:tr h="77532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Организация рабочих встреч с потенциальными и действующими инвесторами с выездом на место реализации проекта 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Выявление проблемных вопросов, путей их решения. 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Выявление и обсуждение перспективных направлений инвестиционного развития района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Сопровождение реализации инвестиционных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Выстраивание системы коммуникации с инвестором, контроль за реализацией проектов</a:t>
                      </a:r>
                      <a:endParaRPr lang="ru-RU" sz="1000" dirty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4002120170"/>
                  </a:ext>
                </a:extLst>
              </a:tr>
              <a:tr h="904062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Размещение информации об инвестиционной привлекательности и конкурентных преимуществах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Формирование привлекательного инвестиционного имиджа района.</a:t>
                      </a:r>
                    </a:p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Привлечение новых внешних инвесторов</a:t>
                      </a:r>
                    </a:p>
                    <a:p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Информирование субъектов предпринимательской деятельности о мерах государственной поддержки, льготах и преференциях для инвесторов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Поддержка</a:t>
                      </a:r>
                      <a:r>
                        <a:rPr lang="ru-RU" sz="100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субъектов МСП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3380154132"/>
                  </a:ext>
                </a:extLst>
              </a:tr>
              <a:tr h="1044643"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Предоставление сведений о свободных инвестиционных площадках в АО «Корпорация развития Саратовской области»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000" dirty="0" smtClean="0">
                          <a:latin typeface="Times New Roman" pitchFamily="18" charset="0"/>
                          <a:cs typeface="Times New Roman" pitchFamily="18" charset="0"/>
                        </a:rPr>
                        <a:t>Информационная открытость муниципального района</a:t>
                      </a:r>
                      <a:endParaRPr lang="ru-RU" sz="100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33153884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239337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D49A0D2-0039-5241-13CE-AA046594AE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7BEBCFC9-2094-4D30-5E88-AD2AAC9910B5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7F25DC1-0EF0-8FCE-EC12-BF13D24215FF}"/>
              </a:ext>
            </a:extLst>
          </p:cNvPr>
          <p:cNvSpPr/>
          <p:nvPr/>
        </p:nvSpPr>
        <p:spPr>
          <a:xfrm>
            <a:off x="627019" y="163628"/>
            <a:ext cx="216078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основные организации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E161D04-B6AE-6DB3-3015-74CAE5E93D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09381243"/>
              </p:ext>
            </p:extLst>
          </p:nvPr>
        </p:nvGraphicFramePr>
        <p:xfrm>
          <a:off x="411536" y="919511"/>
          <a:ext cx="4831206" cy="538847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48405"/>
                <a:gridCol w="1056640"/>
                <a:gridCol w="1026161"/>
              </a:tblGrid>
              <a:tr h="642445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 / вид деятельности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Заработная плата, руб.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64244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u="sng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хозяйство</a:t>
                      </a:r>
                      <a:endParaRPr lang="ru-RU" sz="1200" b="0" i="0" spc="-10" baseline="0" dirty="0" smtClean="0"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"Горизонты« / растениеводство, животноводство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8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Агроплодородие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/ 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29415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 / 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8889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ИП Глава КФХ Худошин Д.В./ растениеводство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44492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Агротехстрой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/ растениеводство</a:t>
                      </a:r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2445">
                <a:tc>
                  <a:txBody>
                    <a:bodyPr/>
                    <a:lstStyle/>
                    <a:p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Барнуковский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элеватор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/ складирование и хранение продукции растениеводства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6424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«Зерновая компания «</a:t>
                      </a:r>
                      <a:r>
                        <a:rPr lang="ru-RU" sz="1200" dirty="0" err="1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Агроинвест</a:t>
                      </a:r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» / </a:t>
                      </a: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складирование и хранение продукции растениеводства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8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ИП Глава КФХ Ларин Г.Н. / растениеводство, животноводство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34449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«Заря» / растениеводство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  <a:tr h="458889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ysClr val="windowText" lastClr="000000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«Прогресс» / растениеводство, животноводство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2" name="Таблица 1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9198214"/>
              </p:ext>
            </p:extLst>
          </p:nvPr>
        </p:nvGraphicFramePr>
        <p:xfrm>
          <a:off x="5207304" y="919508"/>
          <a:ext cx="4698695" cy="3474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73020"/>
                <a:gridCol w="1027659"/>
                <a:gridCol w="998016"/>
              </a:tblGrid>
              <a:tr h="452373"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Наименование</a:t>
                      </a:r>
                      <a:r>
                        <a:rPr lang="ru-RU" sz="1200" baseline="0" dirty="0" smtClean="0">
                          <a:solidFill>
                            <a:sysClr val="windowText" lastClr="000000"/>
                          </a:solidFill>
                        </a:rPr>
                        <a:t> организации, ИП / вид деятельности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Численность работников, чел.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</a:rPr>
                        <a:t>Заработная плата, руб.</a:t>
                      </a:r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672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Промышленность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Балтайская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швейная фабрика-Элит» / производство спецодежды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2373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sng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Строительство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</a:t>
                      </a:r>
                      <a:r>
                        <a:rPr kumimoji="0" lang="ru-RU" sz="1200" b="0" i="0" u="none" strike="noStrike" kern="1200" cap="none" spc="-10" normalizeH="0" baseline="0" noProof="0" dirty="0" err="1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Гаранстрой</a:t>
                      </a: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» / 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262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2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Мостстрой</a:t>
                      </a:r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 / 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326232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-10" normalizeH="0" baseline="0" noProof="0" dirty="0" smtClean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ООО «Скорпион» / содержание и ремонт дорог, мостов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</a:endParaRPr>
                    </a:p>
                  </a:txBody>
                  <a:tcPr/>
                </a:tc>
              </a:tr>
              <a:tr h="452373">
                <a:tc>
                  <a:txBody>
                    <a:bodyPr/>
                    <a:lstStyle/>
                    <a:p>
                      <a:r>
                        <a:rPr lang="ru-RU" sz="1200" u="sng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Сфера водоснабжения</a:t>
                      </a:r>
                    </a:p>
                    <a:p>
                      <a:r>
                        <a:rPr lang="ru-RU" sz="1200" dirty="0" smtClean="0">
                          <a:solidFill>
                            <a:sysClr val="windowText" lastClr="000000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ООО «Спектр» / водоснабжение, теплоснабжение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sz="1200" dirty="0">
                        <a:solidFill>
                          <a:sysClr val="windowText" lastClr="000000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061438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DCAE4DF3-4069-426F-765E-1A32C16EED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A7D13D97-88D9-27E6-6C22-29FB7739103F}"/>
              </a:ext>
            </a:extLst>
          </p:cNvPr>
          <p:cNvSpPr/>
          <p:nvPr/>
        </p:nvSpPr>
        <p:spPr>
          <a:xfrm>
            <a:off x="7034361" y="1065077"/>
            <a:ext cx="260635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РЕЗУЛЬТАТЫ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A09EC2F-CF31-786D-D4D8-C17159FE658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 ТРЕНДЫ РАЗВИТИЯ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4F7A3946-1845-FA66-5792-4AAE01563317}"/>
              </a:ext>
            </a:extLst>
          </p:cNvPr>
          <p:cNvSpPr/>
          <p:nvPr/>
        </p:nvSpPr>
        <p:spPr>
          <a:xfrm>
            <a:off x="627017" y="163628"/>
            <a:ext cx="219042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специализация </a:t>
            </a:r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9BF11437-93BC-C50D-E4F1-D7C848057B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8DFD040F-E768-5ADE-B5B2-62A957EAB713}"/>
              </a:ext>
            </a:extLst>
          </p:cNvPr>
          <p:cNvSpPr/>
          <p:nvPr/>
        </p:nvSpPr>
        <p:spPr>
          <a:xfrm>
            <a:off x="546943" y="1039612"/>
            <a:ext cx="2270501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СПЕЦИАЛИЗАЦИЯ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E892DF85-E276-19EC-9AE4-EDF25C1DD3F8}"/>
              </a:ext>
            </a:extLst>
          </p:cNvPr>
          <p:cNvSpPr/>
          <p:nvPr/>
        </p:nvSpPr>
        <p:spPr>
          <a:xfrm>
            <a:off x="3768865" y="1065077"/>
            <a:ext cx="2195999" cy="775596"/>
          </a:xfrm>
          <a:prstGeom prst="roundRect">
            <a:avLst>
              <a:gd name="adj" fmla="val 2907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ТРЕНД</a:t>
            </a:r>
            <a:endParaRPr kumimoji="0" lang="x-none" sz="18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C02EF7BD-C028-6329-5305-8F88F1AC95F6}"/>
              </a:ext>
            </a:extLst>
          </p:cNvPr>
          <p:cNvSpPr/>
          <p:nvPr/>
        </p:nvSpPr>
        <p:spPr>
          <a:xfrm>
            <a:off x="512955" y="1973639"/>
            <a:ext cx="2304490" cy="1094433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 algn="just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КОМПЛЕКС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растениеводства / животноводства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7BE4B10B-9BE5-5535-7DC1-84A76C3E4FF9}"/>
              </a:ext>
            </a:extLst>
          </p:cNvPr>
          <p:cNvSpPr/>
          <p:nvPr/>
        </p:nvSpPr>
        <p:spPr>
          <a:xfrm>
            <a:off x="3682444" y="1996915"/>
            <a:ext cx="2195998" cy="871127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следование концепции устойчивого развития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9CD9B1A4-5B87-CACD-4C89-1F5A2879F8A7}"/>
              </a:ext>
            </a:extLst>
          </p:cNvPr>
          <p:cNvSpPr/>
          <p:nvPr/>
        </p:nvSpPr>
        <p:spPr>
          <a:xfrm>
            <a:off x="3682444" y="3048494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азвитие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отрасли переработки древесины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451F4428-9FCA-5063-D656-8F80EF03FD67}"/>
              </a:ext>
            </a:extLst>
          </p:cNvPr>
          <p:cNvSpPr/>
          <p:nvPr/>
        </p:nvSpPr>
        <p:spPr>
          <a:xfrm>
            <a:off x="3682444" y="4137040"/>
            <a:ext cx="2195998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lvl="0"/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следование концепции устойчивого развития</a:t>
            </a:r>
            <a:endParaRPr lang="x-none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C8CF6C8-81DD-8B71-71E1-5A623F4AF195}"/>
              </a:ext>
            </a:extLst>
          </p:cNvPr>
          <p:cNvSpPr/>
          <p:nvPr/>
        </p:nvSpPr>
        <p:spPr>
          <a:xfrm>
            <a:off x="3682444" y="5219922"/>
            <a:ext cx="2282420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рост спроса на услуги доставки, а также на грузоперевозки и складирование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20A350A-0C83-6169-7BB7-91190AAC56AA}"/>
              </a:ext>
            </a:extLst>
          </p:cNvPr>
          <p:cNvSpPr/>
          <p:nvPr/>
        </p:nvSpPr>
        <p:spPr>
          <a:xfrm>
            <a:off x="7034362" y="1993635"/>
            <a:ext cx="2595411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Ins="72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2" name="Скругленный прямоугольник 41">
            <a:extLst>
              <a:ext uri="{FF2B5EF4-FFF2-40B4-BE49-F238E27FC236}">
                <a16:creationId xmlns="" xmlns:a16="http://schemas.microsoft.com/office/drawing/2014/main" id="{5E94A2F5-2793-E16F-26F2-58AAB470AE7B}"/>
              </a:ext>
            </a:extLst>
          </p:cNvPr>
          <p:cNvSpPr/>
          <p:nvPr/>
        </p:nvSpPr>
        <p:spPr>
          <a:xfrm>
            <a:off x="7034361" y="3068072"/>
            <a:ext cx="2595412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рост объёмов производства                  и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доходов</a:t>
            </a:r>
            <a:endParaRPr kumimoji="0" lang="ru-RU" sz="1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усиление позиции местных 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производителей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5A205FB9-C2AC-0FA9-A12E-99D0E94D43CB}"/>
              </a:ext>
            </a:extLst>
          </p:cNvPr>
          <p:cNvSpPr/>
          <p:nvPr/>
        </p:nvSpPr>
        <p:spPr>
          <a:xfrm>
            <a:off x="7034361" y="4137039"/>
            <a:ext cx="2606359" cy="936000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ост объемов производства и доходов</a:t>
            </a:r>
            <a:endParaRPr lang="ru-RU" sz="10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создание новых рабочих мест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lang="ru-RU" sz="10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r>
              <a:rPr lang="ru-RU" sz="10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асширение рынков сбыта продукции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3B98B1CF-4517-BBF5-E0FD-1FF08E092530}"/>
              </a:ext>
            </a:extLst>
          </p:cNvPr>
          <p:cNvSpPr/>
          <p:nvPr/>
        </p:nvSpPr>
        <p:spPr>
          <a:xfrm>
            <a:off x="7034362" y="5435160"/>
            <a:ext cx="2595411" cy="720762"/>
          </a:xfrm>
          <a:prstGeom prst="roundRect">
            <a:avLst>
              <a:gd name="adj" fmla="val 2480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44000" rtlCol="0" anchor="ctr"/>
          <a:lstStyle/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развитие логистических 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путей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Clr>
                <a:srgbClr val="4756A0"/>
              </a:buClr>
              <a:buFont typeface="Wingdings" panose="05000000000000000000" pitchFamily="2" charset="2"/>
              <a:buChar char="Ø"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повышение инвестиционной привлекательности</a:t>
            </a:r>
            <a:endParaRPr lang="ru-RU" sz="10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0B159CCD-8DCC-35D9-D343-F8D7980C00D8}"/>
              </a:ext>
            </a:extLst>
          </p:cNvPr>
          <p:cNvSpPr/>
          <p:nvPr/>
        </p:nvSpPr>
        <p:spPr>
          <a:xfrm>
            <a:off x="512955" y="3140182"/>
            <a:ext cx="2304488" cy="844312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обработка древесины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Скругленный прямоугольник 47">
            <a:extLst>
              <a:ext uri="{FF2B5EF4-FFF2-40B4-BE49-F238E27FC236}">
                <a16:creationId xmlns="" xmlns:a16="http://schemas.microsoft.com/office/drawing/2014/main" id="{8EA64575-B412-1ABF-E226-D9E08A3F70D2}"/>
              </a:ext>
            </a:extLst>
          </p:cNvPr>
          <p:cNvSpPr/>
          <p:nvPr/>
        </p:nvSpPr>
        <p:spPr>
          <a:xfrm>
            <a:off x="512956" y="4117553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ОБРАБАТЫВАЮЩЕЕ</a:t>
            </a: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ПРОИЗВОДСТВО</a:t>
            </a:r>
          </a:p>
          <a:p>
            <a:pPr lvl="0"/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роизводство спецодежды</a:t>
            </a:r>
            <a:endParaRPr lang="ru-RU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21FF861E-9E86-E5A4-972D-4CB1732EF982}"/>
              </a:ext>
            </a:extLst>
          </p:cNvPr>
          <p:cNvSpPr/>
          <p:nvPr/>
        </p:nvSpPr>
        <p:spPr>
          <a:xfrm>
            <a:off x="512956" y="5231472"/>
            <a:ext cx="2304488" cy="936000"/>
          </a:xfrm>
          <a:prstGeom prst="roundRect">
            <a:avLst>
              <a:gd name="adj" fmla="val 248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Ins="108000" rtlCol="0" anchor="ctr"/>
          <a:lstStyle/>
          <a:p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ТРАНСПОРТИРОВКА                     </a:t>
            </a:r>
            <a:r>
              <a:rPr lang="ru-RU" sz="1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 </a:t>
            </a:r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ХРАНЕНИЕ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376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6" y="1956988"/>
            <a:ext cx="9136387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6"/>
            <a:ext cx="9136387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ru-RU" sz="2000" b="1" dirty="0" smtClean="0"/>
              <a:t>11 инвестиционных проектов             116,5 </a:t>
            </a:r>
            <a:r>
              <a:rPr lang="ru-RU" sz="2000" b="1" dirty="0" err="1" smtClean="0"/>
              <a:t>млн.руб</a:t>
            </a:r>
            <a:r>
              <a:rPr lang="ru-RU" sz="2000" b="1" dirty="0" smtClean="0"/>
              <a:t>.             28 рабочих мест</a:t>
            </a:r>
            <a:endParaRPr lang="x-none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0201470"/>
              </p:ext>
            </p:extLst>
          </p:nvPr>
        </p:nvGraphicFramePr>
        <p:xfrm>
          <a:off x="627017" y="1638559"/>
          <a:ext cx="9136391" cy="437514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0650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364832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017498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05900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38835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02818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1097942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249073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Сельское  хозяйство, охота, рыболовство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«Царь-птица»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гаража для комбайнов  </a:t>
                      </a: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452027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2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Дагалаев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И.М.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>
                          <a:effectLst/>
                          <a:latin typeface="Times New Roman" pitchFamily="18" charset="0"/>
                          <a:ea typeface="SimSun"/>
                          <a:cs typeface="Times New Roman" pitchFamily="18" charset="0"/>
                        </a:rPr>
                        <a:t>Строительство кошары для содержания овец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2023-2024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69103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ООО «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Агроплодородие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»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Строительство линии по сортировке, сушке и очистке зерновых, зернобобовых и масличных культур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59631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4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     ИП </a:t>
                      </a: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Глава КФХ Романов Г.В.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 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	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4,9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355802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Худошин Д.В.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351413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Глава КФХ Скворцов Н.А.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11,7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трелка вправо 6"/>
          <p:cNvSpPr/>
          <p:nvPr/>
        </p:nvSpPr>
        <p:spPr>
          <a:xfrm>
            <a:off x="4317296" y="901854"/>
            <a:ext cx="600392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право 12"/>
          <p:cNvSpPr/>
          <p:nvPr/>
        </p:nvSpPr>
        <p:spPr>
          <a:xfrm>
            <a:off x="6668430" y="887782"/>
            <a:ext cx="579864" cy="394375"/>
          </a:xfrm>
          <a:prstGeom prst="rightArrow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4469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234177" y="2554358"/>
            <a:ext cx="9529232" cy="4070168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83057134"/>
              </p:ext>
            </p:extLst>
          </p:nvPr>
        </p:nvGraphicFramePr>
        <p:xfrm>
          <a:off x="234177" y="873043"/>
          <a:ext cx="9529231" cy="4307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203618">
                <a:tc gridSpan="6">
                  <a:txBody>
                    <a:bodyPr/>
                    <a:lstStyle/>
                    <a:p>
                      <a:pPr algn="ctr"/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7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Трокин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П.В.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Приобретение сельскохозяйственной техники</a:t>
                      </a:r>
                      <a:endParaRPr lang="ru-RU" sz="1100" dirty="0" smtClean="0">
                        <a:effectLst/>
                        <a:latin typeface="+mn-lt"/>
                        <a:ea typeface="Calibri"/>
                        <a:cs typeface="Times New Roman"/>
                      </a:endParaRP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4,5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8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Хандога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Д.С.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9,5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507876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Глава КФХ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Будников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М.Н.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Приобретение сельскохозяйственной техники</a:t>
                      </a:r>
                    </a:p>
                    <a:p>
                      <a:pPr algn="l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18000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7,4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-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282292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itchFamily="18" charset="0"/>
                          <a:cs typeface="Times New Roman" pitchFamily="18" charset="0"/>
                        </a:rPr>
                        <a:t>Деятельность</a:t>
                      </a:r>
                      <a:r>
                        <a:rPr lang="ru-RU" sz="1200" b="1" i="1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гостиниц и предприятий общественного питания</a:t>
                      </a:r>
                      <a:endParaRPr lang="ru-RU" sz="1200" b="1" i="1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993658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ИП </a:t>
                      </a:r>
                      <a:r>
                        <a:rPr lang="ru-RU" sz="1100" dirty="0" err="1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Джлавян</a:t>
                      </a:r>
                      <a:r>
                        <a:rPr lang="ru-RU" sz="1100" dirty="0" smtClean="0">
                          <a:effectLst/>
                          <a:latin typeface="Times New Roman"/>
                          <a:ea typeface="Calibri"/>
                          <a:cs typeface="Times New Roman"/>
                        </a:rPr>
                        <a:t> Э.А.</a:t>
                      </a:r>
                      <a:endParaRPr lang="ru-RU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Реконструкция нежилого здания для размещения объекта общественного питания. – кафе и гостиницы, по адресу: с.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Царевщина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lang="ru-RU" sz="1100" dirty="0" err="1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ул.Ленина</a:t>
                      </a:r>
                      <a:r>
                        <a:rPr lang="ru-RU" sz="1100" dirty="0" smtClean="0">
                          <a:effectLst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, д.47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5,0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2024-2025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8856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24963" y="75194"/>
            <a:ext cx="542591" cy="676715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2956" y="457200"/>
            <a:ext cx="8497229" cy="540385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Общая характеристика 03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Ресурсная база 04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Преимущества 05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Социально-экономические показатели 06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Занятость и доходы населения 07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Социальная инфраструктура 08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Оценка услуг по жизнеобеспечению 09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Туризм. Достопримечательности 10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Туризм. Знаковые события 13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1200" dirty="0" smtClean="0">
                <a:latin typeface="Times New Roman" pitchFamily="18" charset="0"/>
                <a:cs typeface="Times New Roman" pitchFamily="18" charset="0"/>
              </a:rPr>
              <a:t>SWOT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- анализ 14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Контент –анализ социальных сетей 15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Организационные проблемы, препятствующие развитию 16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Позиция предпринимателей 17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Топ-действия администрации 18</a:t>
            </a:r>
          </a:p>
          <a:p>
            <a:pPr marL="0" indent="0">
              <a:buNone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Механизмы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еализации инвестиционного профиля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Основные организации 21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Специализация района и тренды развития 22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Реализуемые инвестиционные проекты 23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Инвестиционные ниши 26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Планируемые к реализации инвестиционные проекты 27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Бизнес кейсы 29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Прорывные инвестиционные идеи 30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Свободные инвестиционные площадки 31</a:t>
            </a:r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 smtClean="0"/>
          </a:p>
          <a:p>
            <a:pPr>
              <a:buFont typeface="Wingdings" panose="05000000000000000000" pitchFamily="2" charset="2"/>
              <a:buChar char="Ø"/>
            </a:pPr>
            <a:endParaRPr lang="ru-RU" sz="1200" dirty="0"/>
          </a:p>
        </p:txBody>
      </p:sp>
      <p:sp>
        <p:nvSpPr>
          <p:cNvPr id="12" name="Текст 11"/>
          <p:cNvSpPr>
            <a:spLocks noGrp="1"/>
          </p:cNvSpPr>
          <p:nvPr>
            <p:ph type="body" sz="half" idx="2"/>
          </p:nvPr>
        </p:nvSpPr>
        <p:spPr>
          <a:xfrm>
            <a:off x="5430644" y="367990"/>
            <a:ext cx="3579541" cy="5500998"/>
          </a:xfrm>
        </p:spPr>
        <p:txBody>
          <a:bodyPr/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Диагностическая карта по работе с инвесторами и механизм работы с ними 33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Министерства, оказывающие поддержку предпринимателям и инвесторам 34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Меры государственной поддержки 35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Предложения по корректировке мер финансовой и организационной поддержки проектов 36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Образ будущего 37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Контакты 38</a:t>
            </a: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Приложения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Цель и задачи проекта 39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План работы 40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профиля. Сбор информации 41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профиля. Анализ собранной информации 42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Методология разработки инвестиционного профиля. Предложения по дальнейшему развитию района 43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Состав рабочей группы 44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Направления сбора информации 45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Выборка организаций индивидуальных предпринимателей 46</a:t>
            </a:r>
          </a:p>
          <a:p>
            <a:pPr marL="171450" indent="-171450">
              <a:buFont typeface="Wingdings" panose="05000000000000000000" pitchFamily="2" charset="2"/>
              <a:buChar char="Ø"/>
            </a:pP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Анализ опроса бизнеса 48</a:t>
            </a:r>
          </a:p>
          <a:p>
            <a:endParaRPr lang="ru-RU" sz="1000" dirty="0" smtClean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171450" indent="-1714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sz="10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749720-1430-DF46-8A1E-D768C54B98EF}" type="slidenum">
              <a:rPr lang="x-none" smtClean="0"/>
              <a:t>2</a:t>
            </a:fld>
            <a:endParaRPr lang="x-none" dirty="0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252205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РЕАЛИЗУЕМЫЕ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ПРОЕКТЫ                            </a:t>
            </a:r>
            <a:endParaRPr lang="x-none" sz="1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8" y="163628"/>
            <a:ext cx="354353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реализуемые 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491843"/>
              </p:ext>
            </p:extLst>
          </p:nvPr>
        </p:nvGraphicFramePr>
        <p:xfrm>
          <a:off x="234177" y="873043"/>
          <a:ext cx="9529231" cy="226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4548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66513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2104245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362051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50070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1150236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76618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№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Инвестор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Наименование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Объем инвестиций, </a:t>
                      </a:r>
                      <a:r>
                        <a:rPr kumimoji="0" lang="ru-RU" sz="1200" b="1" i="0" u="none" strike="noStrike" kern="1200" cap="none" spc="0" normalizeH="0" baseline="0" noProof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млн.руб</a:t>
                      </a: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.</a:t>
                      </a:r>
                      <a:endParaRPr kumimoji="0" lang="x-none" sz="1200" b="1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endParaRPr lang="ru-RU" sz="1200" dirty="0">
                        <a:solidFill>
                          <a:schemeClr val="tx1"/>
                        </a:solidFill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Кол-во рабочих</a:t>
                      </a:r>
                    </a:p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мест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1" i="0" u="none" strike="noStrike" kern="1200" cap="none" spc="0" normalizeH="0" baseline="0" noProof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Arial" panose="020B0604020202020204" pitchFamily="34" charset="0"/>
                          <a:ea typeface="+mn-ea"/>
                          <a:cs typeface="Arial" panose="020B0604020202020204" pitchFamily="34" charset="0"/>
                        </a:rPr>
                        <a:t>Период реализации проекта</a:t>
                      </a:r>
                      <a:endParaRPr kumimoji="0" lang="x-none" sz="1200" b="1" i="0" u="none" strike="noStrike" kern="1200" cap="none" spc="0" normalizeH="0" baseline="0" noProof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Arial" panose="020B0604020202020204" pitchFamily="34" charset="0"/>
                        <a:ea typeface="+mn-ea"/>
                        <a:cs typeface="Arial" panose="020B0604020202020204" pitchFamily="34" charset="0"/>
                      </a:endParaRPr>
                    </a:p>
                    <a:p>
                      <a:pPr algn="ctr"/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27496">
                <a:tc gridSpan="6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Техническое обслуживание и ремонт  автотранспортных средств</a:t>
                      </a:r>
                      <a:endParaRPr lang="x-none" sz="1200" b="1" i="1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endParaRPr lang="ru-RU" sz="12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ru-RU" sz="12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68475">
                <a:tc>
                  <a:txBody>
                    <a:bodyPr/>
                    <a:lstStyle/>
                    <a:p>
                      <a:pPr algn="l"/>
                      <a:r>
                        <a:rPr lang="ru-RU" sz="12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lang="x-none" sz="12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/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ИП </a:t>
                      </a:r>
                      <a:r>
                        <a:rPr lang="ru-RU" sz="1100" b="0" i="0" spc="-10" baseline="0" dirty="0" err="1" smtClean="0">
                          <a:latin typeface="Times New Roman" pitchFamily="18" charset="0"/>
                          <a:cs typeface="Times New Roman" pitchFamily="18" charset="0"/>
                        </a:rPr>
                        <a:t>Шахян</a:t>
                      </a:r>
                      <a:r>
                        <a:rPr lang="ru-RU" sz="1100" b="0" i="0" spc="-10" baseline="0" dirty="0" smtClean="0">
                          <a:latin typeface="Times New Roman" pitchFamily="18" charset="0"/>
                          <a:cs typeface="Times New Roman" pitchFamily="18" charset="0"/>
                        </a:rPr>
                        <a:t> А.Г.</a:t>
                      </a:r>
                      <a:endParaRPr lang="x-none" sz="1100" b="0" i="0" spc="-10" baseline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576000" marR="3600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l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b="0" dirty="0" smtClean="0">
                          <a:effectLst/>
                          <a:latin typeface="Times New Roman" pitchFamily="18" charset="0"/>
                          <a:ea typeface="Calibri"/>
                          <a:cs typeface="Times New Roman" pitchFamily="18" charset="0"/>
                        </a:rPr>
                        <a:t>Строительство автомойки-самообслуживания закрытого типа на 3 поста, с кофейней самообслуживания</a:t>
                      </a:r>
                      <a:endParaRPr lang="ru-RU" sz="1100" b="0" dirty="0">
                        <a:effectLst/>
                        <a:latin typeface="Times New Roman" pitchFamily="18" charset="0"/>
                        <a:ea typeface="Calibri"/>
                        <a:cs typeface="Times New Roman" pitchFamily="18" charset="0"/>
                      </a:endParaRPr>
                    </a:p>
                  </a:txBody>
                  <a:tcPr marL="68580" marR="6858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6,0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100" b="0" dirty="0" smtClean="0">
                          <a:latin typeface="Times New Roman" pitchFamily="18" charset="0"/>
                          <a:cs typeface="Times New Roman" pitchFamily="18" charset="0"/>
                        </a:rPr>
                        <a:t>2024 -2025  гг.</a:t>
                      </a:r>
                      <a:endParaRPr lang="ru-RU" sz="1100" b="0" dirty="0"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017" y="3212709"/>
            <a:ext cx="4379882" cy="30271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9922" y="3228138"/>
            <a:ext cx="4181707" cy="3011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66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66CCE0D6-7DF6-78BC-6745-3F7E234FFAC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041D042B-3B53-D8B6-B4DC-E053370D7C6B}"/>
              </a:ext>
            </a:extLst>
          </p:cNvPr>
          <p:cNvSpPr/>
          <p:nvPr/>
        </p:nvSpPr>
        <p:spPr>
          <a:xfrm>
            <a:off x="7598614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СЕЛЬСКИЙ ТУРИЗМ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B5D2CC5-5135-0057-EAB2-D6909D185EC2}"/>
              </a:ext>
            </a:extLst>
          </p:cNvPr>
          <p:cNvSpPr/>
          <p:nvPr/>
        </p:nvSpPr>
        <p:spPr>
          <a:xfrm>
            <a:off x="677590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ПРОМЫШЛЕННОЕ  ПРОИЗВОДСТВО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94B40483-324B-CDF9-5457-8B58D46D878F}"/>
              </a:ext>
            </a:extLst>
          </p:cNvPr>
          <p:cNvSpPr/>
          <p:nvPr/>
        </p:nvSpPr>
        <p:spPr>
          <a:xfrm>
            <a:off x="2954593" y="1376762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5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СТРОИТЕЛЬСТВО  ЖИЛЬЯ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13238D4C-D3CA-3C40-9E20-F77BB5E78E3E}"/>
              </a:ext>
            </a:extLst>
          </p:cNvPr>
          <p:cNvSpPr/>
          <p:nvPr/>
        </p:nvSpPr>
        <p:spPr>
          <a:xfrm>
            <a:off x="5276605" y="1381370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0" rtlCol="0" anchor="ctr"/>
          <a:lstStyle/>
          <a:p>
            <a:pPr algn="ctr"/>
            <a:r>
              <a:rPr lang="ru-RU" sz="105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СЕЛЬСКОХОЗЯЙСТВЕННАЯ И ПЕРЕРАБАТЫВАЮЩАЯ ПРОМЫШЛЕННОСТЬ</a:t>
            </a:r>
            <a:endParaRPr lang="x-none" sz="1050" dirty="0">
              <a:solidFill>
                <a:schemeClr val="tx1"/>
              </a:solidFill>
            </a:endParaRPr>
          </a:p>
        </p:txBody>
      </p:sp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3B229075-F001-5284-9486-1B571DB05AE7}"/>
              </a:ext>
            </a:extLst>
          </p:cNvPr>
          <p:cNvSpPr/>
          <p:nvPr/>
        </p:nvSpPr>
        <p:spPr>
          <a:xfrm>
            <a:off x="7598612" y="2269717"/>
            <a:ext cx="2196000" cy="1865991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28CEE0DC-4273-C27E-8A3C-C5D1BB40EA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39F97C97-8F87-4D15-DD0F-74FDCD782132}"/>
              </a:ext>
            </a:extLst>
          </p:cNvPr>
          <p:cNvSpPr/>
          <p:nvPr/>
        </p:nvSpPr>
        <p:spPr>
          <a:xfrm>
            <a:off x="627018" y="2269718"/>
            <a:ext cx="2196000" cy="1865990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337F781C-DC1B-0C6C-6FC9-D556840BFDCD}"/>
              </a:ext>
            </a:extLst>
          </p:cNvPr>
          <p:cNvSpPr/>
          <p:nvPr/>
        </p:nvSpPr>
        <p:spPr>
          <a:xfrm>
            <a:off x="2954595" y="2269718"/>
            <a:ext cx="2196000" cy="1865990"/>
          </a:xfrm>
          <a:prstGeom prst="roundRect">
            <a:avLst>
              <a:gd name="adj" fmla="val 1153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6AE1CBD3-7EE8-EDB1-211F-63CB823347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253399" y="2397281"/>
            <a:ext cx="360000" cy="360000"/>
          </a:xfrm>
          <a:prstGeom prst="rect">
            <a:avLst/>
          </a:prstGeom>
        </p:spPr>
      </p:pic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3EB81144-74B3-A3ED-2E67-D01C2E3D9989}"/>
              </a:ext>
            </a:extLst>
          </p:cNvPr>
          <p:cNvSpPr/>
          <p:nvPr/>
        </p:nvSpPr>
        <p:spPr>
          <a:xfrm>
            <a:off x="5276603" y="2274323"/>
            <a:ext cx="2196000" cy="1861385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094730B4-A050-E830-ECD6-BBBF7E2E97D9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F28E1C5E-2F00-951F-A7E4-795E2E7F77CE}"/>
              </a:ext>
            </a:extLst>
          </p:cNvPr>
          <p:cNvSpPr/>
          <p:nvPr/>
        </p:nvSpPr>
        <p:spPr>
          <a:xfrm>
            <a:off x="627018" y="163628"/>
            <a:ext cx="25203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4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ниши</a:t>
            </a:r>
            <a:endParaRPr lang="x-none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Рисунок 10" descr="Портфель со сплошной заливкой">
            <a:extLst>
              <a:ext uri="{FF2B5EF4-FFF2-40B4-BE49-F238E27FC236}">
                <a16:creationId xmlns="" xmlns:a16="http://schemas.microsoft.com/office/drawing/2014/main" id="{70EFE74E-CFED-EF9E-4E2B-C173DB5DF39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80976" y="2397281"/>
            <a:ext cx="360000" cy="360000"/>
          </a:xfrm>
          <a:prstGeom prst="rect">
            <a:avLst/>
          </a:prstGeom>
        </p:spPr>
      </p:pic>
      <p:pic>
        <p:nvPicPr>
          <p:cNvPr id="13" name="Рисунок 12" descr="Растение со сплошной заливкой">
            <a:extLst>
              <a:ext uri="{FF2B5EF4-FFF2-40B4-BE49-F238E27FC236}">
                <a16:creationId xmlns="" xmlns:a16="http://schemas.microsoft.com/office/drawing/2014/main" id="{04654EEF-3B11-AE1B-E554-88FA80EF1D6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224995" y="2397281"/>
            <a:ext cx="360000" cy="360000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BD46129F-8145-0BA3-6ADE-B0F0649B9EA3}"/>
              </a:ext>
            </a:extLst>
          </p:cNvPr>
          <p:cNvSpPr txBox="1"/>
          <p:nvPr/>
        </p:nvSpPr>
        <p:spPr>
          <a:xfrm>
            <a:off x="825399" y="2889214"/>
            <a:ext cx="1900383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Строительство асфальтного завода 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345CBD2-909E-A10E-31BD-6D04FACA9677}"/>
              </a:ext>
            </a:extLst>
          </p:cNvPr>
          <p:cNvSpPr txBox="1"/>
          <p:nvPr/>
        </p:nvSpPr>
        <p:spPr>
          <a:xfrm>
            <a:off x="3015448" y="2757282"/>
            <a:ext cx="2032345" cy="146193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Строительство жилых домов для работников крестьянского фермерского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хозяйства (организации)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со строительством </a:t>
            </a:r>
            <a:r>
              <a:rPr lang="ru-RU" sz="110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подъезных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путей к домовладениям </a:t>
            </a:r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536545CB-8A76-A6A7-72FB-255EE557C593}"/>
              </a:ext>
            </a:extLst>
          </p:cNvPr>
          <p:cNvSpPr txBox="1"/>
          <p:nvPr/>
        </p:nvSpPr>
        <p:spPr>
          <a:xfrm>
            <a:off x="5469033" y="2889212"/>
            <a:ext cx="1900383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Реконструкция помещений, закупка современного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оборудования, используемых в отрасли сельского хозяйства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77DCC2DF-5EF1-D88D-3BB7-59FF7AF74F4E}"/>
              </a:ext>
            </a:extLst>
          </p:cNvPr>
          <p:cNvSpPr txBox="1"/>
          <p:nvPr/>
        </p:nvSpPr>
        <p:spPr>
          <a:xfrm>
            <a:off x="7819820" y="2889212"/>
            <a:ext cx="1900383" cy="106182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buClr>
                <a:srgbClr val="4756A0"/>
              </a:buClr>
            </a:pP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Проект по сельскому туризму «Православный тур выходного дня»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buClr>
                <a:srgbClr val="4756A0"/>
              </a:buClr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28600" indent="-228600">
              <a:buClr>
                <a:srgbClr val="4756A0"/>
              </a:buClr>
              <a:buFont typeface="+mj-lt"/>
              <a:buAutoNum type="arabicPeriod"/>
            </a:pPr>
            <a:endParaRPr lang="ru-RU" sz="9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2395289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83604F0B-1B63-9830-5465-9207F27CD48C}"/>
              </a:ext>
            </a:extLst>
          </p:cNvPr>
          <p:cNvSpPr/>
          <p:nvPr/>
        </p:nvSpPr>
        <p:spPr>
          <a:xfrm>
            <a:off x="627016" y="1956987"/>
            <a:ext cx="9136387" cy="4344980"/>
          </a:xfrm>
          <a:prstGeom prst="roundRect">
            <a:avLst>
              <a:gd name="adj" fmla="val 662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90453356"/>
              </p:ext>
            </p:extLst>
          </p:nvPr>
        </p:nvGraphicFramePr>
        <p:xfrm>
          <a:off x="627017" y="1376761"/>
          <a:ext cx="9136386" cy="48379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ниша-1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Сельскохозяйственная и перерабатывающая промышленность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«Самарский бройлер»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Увеличение производственных мощностей Мясоптицекомбинат «Михайловский» за счет строительства, реконструкции и модернизации птицеводческих объектов, а также реконструкции и модернизации объектов переработки птицеводческой продукции в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Татищевском</a:t>
                      </a: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районе Саратовской области 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3 447,0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  <a:tr h="48249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ниша-2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Промышленное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производство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l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291548693"/>
                  </a:ext>
                </a:extLst>
              </a:tr>
              <a:tr h="393488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Мостстрой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</a:p>
                    <a:p>
                      <a:pPr algn="l"/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Строительство асфальтного завода </a:t>
                      </a:r>
                      <a:r>
                        <a:rPr lang="ru-RU" sz="1000" b="0" i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ru-RU" sz="1000" b="0" i="0" dirty="0" smtClean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70,0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г.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430485187"/>
                  </a:ext>
                </a:extLst>
              </a:tr>
              <a:tr h="526358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ниша-3</a:t>
                      </a:r>
                    </a:p>
                    <a:p>
                      <a:pPr algn="ctr"/>
                      <a:r>
                        <a:rPr lang="ru-RU" sz="1200" b="1" i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Строительство</a:t>
                      </a:r>
                      <a:r>
                        <a:rPr lang="ru-RU" sz="1200" b="1" i="1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жилья</a:t>
                      </a:r>
                      <a:endParaRPr lang="ru-RU" sz="1200" b="1" i="1" dirty="0" smtClean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x-none" sz="1200" b="1" i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58484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ИП Глава КФХ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Дагалаев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И.М.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крестьянского фермерского хозяйства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</a:t>
                      </a:r>
                      <a:r>
                        <a:rPr lang="ru-RU" sz="9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535682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ООО «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Агроплодородие</a:t>
                      </a:r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»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noFill/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ru-RU" sz="1000" dirty="0">
                          <a:effectLst/>
                          <a:latin typeface="Arial" panose="020B0604020202020204" pitchFamily="34" charset="0"/>
                          <a:ea typeface="Calibri" panose="020F0502020204030204" pitchFamily="34" charset="0"/>
                          <a:cs typeface="Arial" panose="020B0604020202020204" pitchFamily="34" charset="0"/>
                        </a:rPr>
                        <a:t>Строительство жилых домов для работников организации со строительством подъездных путей к домовладениям</a:t>
                      </a:r>
                      <a:endParaRPr lang="ru-RU" sz="1000" dirty="0">
                        <a:effectLst/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68580" marR="68580" marT="0" marB="0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8,0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2025-2026 гг.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2769265220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7570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4733D63F-9C91-7172-A732-28E6372E6603}"/>
              </a:ext>
            </a:extLst>
          </p:cNvPr>
          <p:cNvSpPr/>
          <p:nvPr/>
        </p:nvSpPr>
        <p:spPr>
          <a:xfrm>
            <a:off x="627016" y="1401547"/>
            <a:ext cx="9136399" cy="1152811"/>
          </a:xfrm>
          <a:prstGeom prst="roundRect">
            <a:avLst>
              <a:gd name="adj" fmla="val 22226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BA9F1C0A-0B2A-DA06-9CBA-B877B267DC3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планируемые к реализации </a:t>
            </a: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6" name="Таблица 5">
            <a:extLst>
              <a:ext uri="{FF2B5EF4-FFF2-40B4-BE49-F238E27FC236}">
                <a16:creationId xmlns="" xmlns:a16="http://schemas.microsoft.com/office/drawing/2014/main" id="{33D0F098-1E6E-711D-3B14-A0204797BEA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9021059"/>
              </p:ext>
            </p:extLst>
          </p:nvPr>
        </p:nvGraphicFramePr>
        <p:xfrm>
          <a:off x="627017" y="1376761"/>
          <a:ext cx="9136386" cy="2213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142924">
                  <a:extLst>
                    <a:ext uri="{9D8B030D-6E8A-4147-A177-3AD203B41FA5}">
                      <a16:colId xmlns="" xmlns:a16="http://schemas.microsoft.com/office/drawing/2014/main" val="3163916451"/>
                    </a:ext>
                  </a:extLst>
                </a:gridCol>
                <a:gridCol w="3142924">
                  <a:extLst>
                    <a:ext uri="{9D8B030D-6E8A-4147-A177-3AD203B41FA5}">
                      <a16:colId xmlns="" xmlns:a16="http://schemas.microsoft.com/office/drawing/2014/main" val="2399887350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223652072"/>
                    </a:ext>
                  </a:extLst>
                </a:gridCol>
                <a:gridCol w="1425269">
                  <a:extLst>
                    <a:ext uri="{9D8B030D-6E8A-4147-A177-3AD203B41FA5}">
                      <a16:colId xmlns="" xmlns:a16="http://schemas.microsoft.com/office/drawing/2014/main" val="4168060387"/>
                    </a:ext>
                  </a:extLst>
                </a:gridCol>
              </a:tblGrid>
              <a:tr h="815108"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ИНИЦИАТОР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НАИМЕНОВАНИЕ  ИНВЕСТИЦИОННОГО  ПРОЕКТА</a:t>
                      </a:r>
                      <a:endParaRPr lang="x-none" sz="1200" b="1" i="0" dirty="0">
                        <a:solidFill>
                          <a:schemeClr val="tx1"/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ИНВЕСТИЦИИ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млн. руб.</a:t>
                      </a:r>
                    </a:p>
                  </a:txBody>
                  <a:tcPr marL="0" marR="0" marT="216000" marB="216000"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СРОКИ </a:t>
                      </a:r>
                    </a:p>
                    <a:p>
                      <a:pPr algn="ctr"/>
                      <a:r>
                        <a:rPr lang="x-none" sz="12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РЕАЛИЗАЦИИ</a:t>
                      </a:r>
                    </a:p>
                  </a:txBody>
                  <a:tcPr marL="0" marR="0" marT="216000" marB="21600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300895412"/>
                  </a:ext>
                </a:extLst>
              </a:tr>
              <a:tr h="350905">
                <a:tc gridSpan="4">
                  <a:txBody>
                    <a:bodyPr/>
                    <a:lstStyle/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Инвестиционная ниша-4</a:t>
                      </a:r>
                    </a:p>
                    <a:p>
                      <a:pPr algn="ctr"/>
                      <a:r>
                        <a:rPr lang="ru-RU" sz="1200" b="1" i="1" spc="-1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Сельский туризм</a:t>
                      </a:r>
                      <a:endParaRPr lang="x-none" sz="1200" b="1" i="1" spc="-10" baseline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576000" marR="36000" marT="0" marB="0" anchor="ctr">
                    <a:lnR w="12700" cmpd="sng">
                      <a:noFill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/>
                      <a:endParaRPr lang="x-none" sz="9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66187201"/>
                  </a:ext>
                </a:extLst>
              </a:tr>
              <a:tr h="1032891">
                <a:tc>
                  <a:txBody>
                    <a:bodyPr/>
                    <a:lstStyle/>
                    <a:p>
                      <a:pPr algn="l"/>
                      <a:r>
                        <a:rPr lang="ru-RU" sz="1000" b="1" i="0" spc="-1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Приход храма Покрова Пресвятой Богородицы </a:t>
                      </a:r>
                      <a:r>
                        <a:rPr lang="ru-RU" sz="1000" b="1" i="0" spc="-10" baseline="0" dirty="0" err="1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с.Балтай</a:t>
                      </a:r>
                      <a:endParaRPr lang="x-none" sz="1000" b="1" i="0" spc="-10" baseline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576000" marR="3600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Проект</a:t>
                      </a: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по сельскому туризму- «Православный тур выходного дня».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0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пасеки, рыбоводческого хозяйства</a:t>
                      </a:r>
                      <a:endParaRPr lang="x-none" sz="1000" b="0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8000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5,0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9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2025 г.</a:t>
                      </a:r>
                      <a:endParaRPr lang="x-none" sz="9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0" marR="0" marT="0" marB="0" anchor="ctr">
                    <a:lnR w="6350" cap="flat" cmpd="sng" algn="ctr">
                      <a:noFill/>
                      <a:prstDash val="sysDash"/>
                      <a:round/>
                      <a:headEnd type="none" w="med" len="med"/>
                      <a:tailEnd type="none" w="med" len="med"/>
                    </a:lnR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801925131"/>
                  </a:ext>
                </a:extLst>
              </a:tr>
            </a:tbl>
          </a:graphicData>
        </a:graphic>
      </p:graphicFrame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249" y="3922178"/>
            <a:ext cx="3588145" cy="2176353"/>
          </a:xfrm>
          <a:prstGeom prst="rect">
            <a:avLst/>
          </a:prstGeom>
        </p:spPr>
      </p:pic>
      <p:pic>
        <p:nvPicPr>
          <p:cNvPr id="40962" name="Picture 2" descr="Picture background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8340" y="3859514"/>
            <a:ext cx="3925229" cy="23016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727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CEE1F72B-78FB-C0E5-AB47-4F01C1333A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71DB78E3-261E-0A63-C832-846882E4B22E}"/>
              </a:ext>
            </a:extLst>
          </p:cNvPr>
          <p:cNvSpPr/>
          <p:nvPr/>
        </p:nvSpPr>
        <p:spPr>
          <a:xfrm>
            <a:off x="627017" y="163628"/>
            <a:ext cx="478132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Бизнес кейсы</a:t>
            </a:r>
            <a:endParaRPr lang="ru-RU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7163517-862E-F95A-CFC5-24B3C29DF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5000" y="684508"/>
            <a:ext cx="2748280" cy="21411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672080" y="2551836"/>
            <a:ext cx="425704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Производство </a:t>
            </a:r>
            <a:r>
              <a:rPr lang="ru-RU" dirty="0"/>
              <a:t>безалкогольной (алкогольной) продукции</a:t>
            </a:r>
          </a:p>
          <a:p>
            <a:endParaRPr lang="ru-RU" dirty="0" smtClean="0"/>
          </a:p>
          <a:p>
            <a:r>
              <a:rPr lang="ru-RU" dirty="0" smtClean="0"/>
              <a:t>• Инвестиции (продажа): 92,0 </a:t>
            </a:r>
            <a:r>
              <a:rPr lang="ru-RU" dirty="0"/>
              <a:t>млн. руб.</a:t>
            </a:r>
          </a:p>
          <a:p>
            <a:r>
              <a:rPr lang="ru-RU" dirty="0"/>
              <a:t>• Свободная </a:t>
            </a:r>
            <a:r>
              <a:rPr lang="ru-RU" dirty="0" smtClean="0"/>
              <a:t>площадка</a:t>
            </a:r>
          </a:p>
          <a:p>
            <a:r>
              <a:rPr lang="ru-RU" dirty="0" smtClean="0"/>
              <a:t> </a:t>
            </a:r>
            <a:r>
              <a:rPr lang="ru-RU" dirty="0" err="1" smtClean="0"/>
              <a:t>с.Балтай</a:t>
            </a:r>
            <a:r>
              <a:rPr lang="ru-RU" dirty="0" smtClean="0"/>
              <a:t> </a:t>
            </a:r>
            <a:r>
              <a:rPr lang="ru-RU" dirty="0" err="1"/>
              <a:t>ул.В.И.Ленина</a:t>
            </a:r>
            <a:r>
              <a:rPr lang="ru-RU" dirty="0"/>
              <a:t>, д.1,стр.4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65530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0F56D0F4-A5B6-1C1E-A091-A3BC547775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65FF374-9DAD-11C5-A21A-6166FFF3142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ПРОРЫВНЫЕ ИНВЕСТИЦИОННЫЕ ИДЕИ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3A628E0-1FA8-8DF7-BCE7-711E71EE2DC8}"/>
              </a:ext>
            </a:extLst>
          </p:cNvPr>
          <p:cNvSpPr/>
          <p:nvPr/>
        </p:nvSpPr>
        <p:spPr>
          <a:xfrm>
            <a:off x="627017" y="163628"/>
            <a:ext cx="21942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идеи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D560722E-0E41-32C5-464B-42B383BE0B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2F469805-2E86-C98A-D7D7-FE25AC6EFEE1}"/>
              </a:ext>
            </a:extLst>
          </p:cNvPr>
          <p:cNvSpPr/>
          <p:nvPr/>
        </p:nvSpPr>
        <p:spPr>
          <a:xfrm>
            <a:off x="627017" y="1401547"/>
            <a:ext cx="1993520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ПРОЕКТ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4" name="Скругленный прямоугольник 123">
            <a:extLst>
              <a:ext uri="{FF2B5EF4-FFF2-40B4-BE49-F238E27FC236}">
                <a16:creationId xmlns="" xmlns:a16="http://schemas.microsoft.com/office/drawing/2014/main" id="{1D6FB60F-0ADC-31D8-AF21-50DB4A871927}"/>
              </a:ext>
            </a:extLst>
          </p:cNvPr>
          <p:cNvSpPr/>
          <p:nvPr/>
        </p:nvSpPr>
        <p:spPr>
          <a:xfrm>
            <a:off x="4312666" y="1459813"/>
            <a:ext cx="1835994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ПОТЕНЦИАЛЬНЫЙ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ИНВЕСТОР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B8E0A112-FCD6-AFEE-D5C6-E0C8ADA75C2D}"/>
              </a:ext>
            </a:extLst>
          </p:cNvPr>
          <p:cNvSpPr/>
          <p:nvPr/>
        </p:nvSpPr>
        <p:spPr>
          <a:xfrm>
            <a:off x="6913755" y="1392473"/>
            <a:ext cx="2587083" cy="775597"/>
          </a:xfrm>
          <a:prstGeom prst="roundRect">
            <a:avLst>
              <a:gd name="adj" fmla="val 32405"/>
            </a:avLst>
          </a:prstGeom>
          <a:solidFill>
            <a:srgbClr val="B1C1E4"/>
          </a:solidFill>
          <a:ln>
            <a:solidFill>
              <a:srgbClr val="B1C1E4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МЕРЫ  ПОДДЕРЖКИ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0" name="Скругленный прямоугольник 1059">
            <a:extLst>
              <a:ext uri="{FF2B5EF4-FFF2-40B4-BE49-F238E27FC236}">
                <a16:creationId xmlns="" xmlns:a16="http://schemas.microsoft.com/office/drawing/2014/main" id="{48DFEDCE-D77B-96B4-B701-E19AA8A8875F}"/>
              </a:ext>
            </a:extLst>
          </p:cNvPr>
          <p:cNvSpPr/>
          <p:nvPr/>
        </p:nvSpPr>
        <p:spPr>
          <a:xfrm>
            <a:off x="4282068" y="3169028"/>
            <a:ext cx="1780241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2" name="Скругленный прямоугольник 1061">
            <a:extLst>
              <a:ext uri="{FF2B5EF4-FFF2-40B4-BE49-F238E27FC236}">
                <a16:creationId xmlns="" xmlns:a16="http://schemas.microsoft.com/office/drawing/2014/main" id="{CCBC5074-24AC-C263-A59B-607D7E1E4169}"/>
              </a:ext>
            </a:extLst>
          </p:cNvPr>
          <p:cNvSpPr/>
          <p:nvPr/>
        </p:nvSpPr>
        <p:spPr>
          <a:xfrm>
            <a:off x="4291265" y="2334800"/>
            <a:ext cx="1792444" cy="62061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00" b="1" noProof="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</a:t>
            </a: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нешние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3" name="Скругленный прямоугольник 1062">
            <a:extLst>
              <a:ext uri="{FF2B5EF4-FFF2-40B4-BE49-F238E27FC236}">
                <a16:creationId xmlns="" xmlns:a16="http://schemas.microsoft.com/office/drawing/2014/main" id="{CB3B74B1-02E1-B140-B8EB-35E44FC72F52}"/>
              </a:ext>
            </a:extLst>
          </p:cNvPr>
          <p:cNvSpPr/>
          <p:nvPr/>
        </p:nvSpPr>
        <p:spPr>
          <a:xfrm>
            <a:off x="4277455" y="4836679"/>
            <a:ext cx="1804298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067" name="Скругленный прямоугольник 1066">
            <a:extLst>
              <a:ext uri="{FF2B5EF4-FFF2-40B4-BE49-F238E27FC236}">
                <a16:creationId xmlns="" xmlns:a16="http://schemas.microsoft.com/office/drawing/2014/main" id="{00047959-B51F-992A-6F71-7FECD72CE3ED}"/>
              </a:ext>
            </a:extLst>
          </p:cNvPr>
          <p:cNvSpPr/>
          <p:nvPr/>
        </p:nvSpPr>
        <p:spPr>
          <a:xfrm>
            <a:off x="512956" y="3102762"/>
            <a:ext cx="239751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РАЗВИТИЕ ПЧЕЛОВОДСТВА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68" name="Скругленный прямоугольник 1067">
            <a:extLst>
              <a:ext uri="{FF2B5EF4-FFF2-40B4-BE49-F238E27FC236}">
                <a16:creationId xmlns="" xmlns:a16="http://schemas.microsoft.com/office/drawing/2014/main" id="{74021D3F-0CB3-10C6-B455-8D29DA257261}"/>
              </a:ext>
            </a:extLst>
          </p:cNvPr>
          <p:cNvSpPr/>
          <p:nvPr/>
        </p:nvSpPr>
        <p:spPr>
          <a:xfrm>
            <a:off x="512956" y="3939181"/>
            <a:ext cx="239751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РАЗВИТИЕ ПОЗНАВАТЕЛЬНОГО (СОБЫТИЙНОГО) И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РЕЛИГИОЗНОГО (ПАЛОМНИЧЕСКОГО) ТУРИЗМА</a:t>
            </a:r>
          </a:p>
        </p:txBody>
      </p:sp>
      <p:sp>
        <p:nvSpPr>
          <p:cNvPr id="1069" name="Скругленный прямоугольник 1068">
            <a:extLst>
              <a:ext uri="{FF2B5EF4-FFF2-40B4-BE49-F238E27FC236}">
                <a16:creationId xmlns=""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512956" y="4766527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lvl="0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ЦЕНТР ПСИХОЛОГИЧЕСКОЙ РЕАБИЛИТАЦИИ СЕМЕЙ СВО 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5" name="Скругленный прямоугольник 1084">
            <a:extLst>
              <a:ext uri="{FF2B5EF4-FFF2-40B4-BE49-F238E27FC236}">
                <a16:creationId xmlns="" xmlns:a16="http://schemas.microsoft.com/office/drawing/2014/main" id="{555D7646-A082-AD4A-070A-04026B196827}"/>
              </a:ext>
            </a:extLst>
          </p:cNvPr>
          <p:cNvSpPr/>
          <p:nvPr/>
        </p:nvSpPr>
        <p:spPr>
          <a:xfrm>
            <a:off x="6995321" y="3102762"/>
            <a:ext cx="2449760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6" name="Скругленный прямоугольник 1085">
            <a:extLst>
              <a:ext uri="{FF2B5EF4-FFF2-40B4-BE49-F238E27FC236}">
                <a16:creationId xmlns="" xmlns:a16="http://schemas.microsoft.com/office/drawing/2014/main" id="{A74B8606-8ECD-145D-C623-0852E19DDABA}"/>
              </a:ext>
            </a:extLst>
          </p:cNvPr>
          <p:cNvSpPr/>
          <p:nvPr/>
        </p:nvSpPr>
        <p:spPr>
          <a:xfrm>
            <a:off x="7081520" y="3930108"/>
            <a:ext cx="2389373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87" name="Скругленный прямоугольник 1086">
            <a:extLst>
              <a:ext uri="{FF2B5EF4-FFF2-40B4-BE49-F238E27FC236}">
                <a16:creationId xmlns=""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7081520" y="4742053"/>
            <a:ext cx="2363561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4371752" y="3328973"/>
            <a:ext cx="1590898" cy="3539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endParaRPr lang="ru-RU" sz="7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Пчеловоды МР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05454" y="3397186"/>
            <a:ext cx="1357196" cy="20928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0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Предприниматели МР, внешние инвесторы</a:t>
            </a:r>
            <a:endParaRPr lang="ru-RU" dirty="0"/>
          </a:p>
        </p:txBody>
      </p:sp>
      <p:sp>
        <p:nvSpPr>
          <p:cNvPr id="29" name="Скругленный прямоугольник 28">
            <a:extLst>
              <a:ext uri="{FF2B5EF4-FFF2-40B4-BE49-F238E27FC236}">
                <a16:creationId xmlns="" xmlns:a16="http://schemas.microsoft.com/office/drawing/2014/main" id="{33F9D213-3AE4-069D-C130-8CE546DAD6AA}"/>
              </a:ext>
            </a:extLst>
          </p:cNvPr>
          <p:cNvSpPr/>
          <p:nvPr/>
        </p:nvSpPr>
        <p:spPr>
          <a:xfrm>
            <a:off x="512956" y="2235410"/>
            <a:ext cx="2391937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ПРОИЗВОДСТВО БЕЗАЛКОГОЛЬНОЙ (АЛКОГОЛЬНОЙ ПРОДУКЦИИ)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Скругленный прямоугольник 29">
            <a:extLst>
              <a:ext uri="{FF2B5EF4-FFF2-40B4-BE49-F238E27FC236}">
                <a16:creationId xmlns="" xmlns:a16="http://schemas.microsoft.com/office/drawing/2014/main" id="{E8AC4634-C891-5BA3-4F18-69226FC76CB0}"/>
              </a:ext>
            </a:extLst>
          </p:cNvPr>
          <p:cNvSpPr/>
          <p:nvPr/>
        </p:nvSpPr>
        <p:spPr>
          <a:xfrm>
            <a:off x="4312667" y="3972671"/>
            <a:ext cx="1749640" cy="720000"/>
          </a:xfrm>
          <a:prstGeom prst="roundRect">
            <a:avLst>
              <a:gd name="adj" fmla="val 35572"/>
            </a:avLst>
          </a:prstGeom>
          <a:noFill/>
          <a:ln>
            <a:solidFill>
              <a:srgbClr val="D1D1D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Предприниматели</a:t>
            </a:r>
            <a:r>
              <a:rPr kumimoji="0" lang="ru-RU" sz="1000" b="1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МР, внешние инвесторы</a:t>
            </a:r>
            <a:endParaRPr kumimoji="0" lang="x-none" sz="10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78445F4D-2E2C-53A5-7110-A096D5B4A0C9}"/>
              </a:ext>
            </a:extLst>
          </p:cNvPr>
          <p:cNvSpPr/>
          <p:nvPr/>
        </p:nvSpPr>
        <p:spPr>
          <a:xfrm>
            <a:off x="6995322" y="2235410"/>
            <a:ext cx="2428462" cy="720000"/>
          </a:xfrm>
          <a:prstGeom prst="roundRect">
            <a:avLst>
              <a:gd name="adj" fmla="val 3557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endParaRPr lang="ru-RU" sz="10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>
              <a:defRPr/>
            </a:pP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финансовая, консультационная и информационная поддержка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9974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62CA7548-6045-4ECD-4A16-A7415314D93C}"/>
              </a:ext>
            </a:extLst>
          </p:cNvPr>
          <p:cNvSpPr/>
          <p:nvPr/>
        </p:nvSpPr>
        <p:spPr>
          <a:xfrm>
            <a:off x="95290" y="5580535"/>
            <a:ext cx="4523920" cy="630000"/>
          </a:xfrm>
          <a:prstGeom prst="roundRect">
            <a:avLst>
              <a:gd name="adj" fmla="val 42003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503999" rtlCol="0" anchor="ctr"/>
          <a:lstStyle/>
          <a:p>
            <a:pPr lvl="0">
              <a:defRPr/>
            </a:pPr>
            <a:r>
              <a:rPr kumimoji="0" lang="ru-RU" sz="1000" b="0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Ознакомиться с подробной информацией о площадках, точках подключения,          ресурсных мощностях, транспортной и инженерной инфраструктуре можно                          на сайте 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администрации </a:t>
            </a:r>
            <a:r>
              <a:rPr kumimoji="0" lang="ru-RU" sz="1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Балтайского</a:t>
            </a:r>
            <a:r>
              <a:rPr kumimoji="0" lang="ru-RU" sz="1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МР</a:t>
            </a:r>
            <a:r>
              <a:rPr kumimoji="0" lang="ru-RU" sz="1000" b="0" i="0" u="none" strike="noStrike" kern="1200" cap="none" spc="0" normalizeH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http://adm-baltay.ru/</a:t>
            </a:r>
            <a:endParaRPr kumimoji="0" lang="ru-RU" sz="1000" b="0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843295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33154" y="197082"/>
            <a:ext cx="344819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627016" y="929521"/>
            <a:ext cx="2495326" cy="716768"/>
          </a:xfrm>
          <a:prstGeom prst="roundRect">
            <a:avLst>
              <a:gd name="adj" fmla="val 22570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>
              <a:solidFill>
                <a:schemeClr val="tx1"/>
              </a:solidFill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59B17874-7392-F85E-5379-718FAA06C17E}"/>
              </a:ext>
            </a:extLst>
          </p:cNvPr>
          <p:cNvSpPr txBox="1"/>
          <p:nvPr/>
        </p:nvSpPr>
        <p:spPr>
          <a:xfrm>
            <a:off x="7244080" y="4531362"/>
            <a:ext cx="1463040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количество </a:t>
            </a:r>
            <a:r>
              <a:rPr lang="ru-RU" sz="9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свободных инвестиционных площадок </a:t>
            </a:r>
          </a:p>
        </p:txBody>
      </p:sp>
      <p:sp>
        <p:nvSpPr>
          <p:cNvPr id="4" name="Овал 3">
            <a:extLst>
              <a:ext uri="{FF2B5EF4-FFF2-40B4-BE49-F238E27FC236}">
                <a16:creationId xmlns="" xmlns:a16="http://schemas.microsoft.com/office/drawing/2014/main" id="{3A9B2723-88E7-A952-51F4-C32FCFC650A2}"/>
              </a:ext>
            </a:extLst>
          </p:cNvPr>
          <p:cNvSpPr/>
          <p:nvPr/>
        </p:nvSpPr>
        <p:spPr>
          <a:xfrm flipH="1">
            <a:off x="6832723" y="5161214"/>
            <a:ext cx="301471" cy="218754"/>
          </a:xfrm>
          <a:prstGeom prst="ellipse">
            <a:avLst/>
          </a:prstGeom>
          <a:solidFill>
            <a:schemeClr val="bg1"/>
          </a:solidFill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198000" rtlCol="0" anchor="t"/>
          <a:lstStyle/>
          <a:p>
            <a:pPr algn="ctr"/>
            <a:r>
              <a:rPr lang="x-none" sz="900" b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…</a:t>
            </a:r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x-none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TextBox 125">
            <a:extLst>
              <a:ext uri="{FF2B5EF4-FFF2-40B4-BE49-F238E27FC236}">
                <a16:creationId xmlns="" xmlns:a16="http://schemas.microsoft.com/office/drawing/2014/main" id="{E6D9E1F9-3174-97AD-989C-6D9ADCBE2F71}"/>
              </a:ext>
            </a:extLst>
          </p:cNvPr>
          <p:cNvSpPr txBox="1"/>
          <p:nvPr/>
        </p:nvSpPr>
        <p:spPr>
          <a:xfrm>
            <a:off x="753270" y="969254"/>
            <a:ext cx="64372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TextBox 126">
            <a:extLst>
              <a:ext uri="{FF2B5EF4-FFF2-40B4-BE49-F238E27FC236}">
                <a16:creationId xmlns="" xmlns:a16="http://schemas.microsoft.com/office/drawing/2014/main" id="{58C2C973-5563-55D5-F202-5DA06EA91736}"/>
              </a:ext>
            </a:extLst>
          </p:cNvPr>
          <p:cNvSpPr txBox="1"/>
          <p:nvPr/>
        </p:nvSpPr>
        <p:spPr>
          <a:xfrm>
            <a:off x="1396998" y="969181"/>
            <a:ext cx="150612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ИНВЕСТИЦИОННЫХ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ПЛОЩАДКИ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2  с инфраструктурой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71" name="Рисунок 170" descr="Интернет со сплошной заливкой">
            <a:extLst>
              <a:ext uri="{FF2B5EF4-FFF2-40B4-BE49-F238E27FC236}">
                <a16:creationId xmlns="" xmlns:a16="http://schemas.microsoft.com/office/drawing/2014/main" id="{00F6B643-AEC0-8141-3916-0C9E8889ACB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267015" y="5715535"/>
            <a:ext cx="360000" cy="360000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Блок-схема: процесс 4"/>
          <p:cNvSpPr/>
          <p:nvPr/>
        </p:nvSpPr>
        <p:spPr>
          <a:xfrm>
            <a:off x="931087" y="1848067"/>
            <a:ext cx="1150148" cy="3669353"/>
          </a:xfrm>
          <a:prstGeom prst="flowChartProcess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Адрес: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с.Балтай</a:t>
            </a:r>
            <a:r>
              <a:rPr lang="ru-RU" sz="1000" dirty="0" smtClean="0">
                <a:solidFill>
                  <a:schemeClr val="tx1"/>
                </a:solidFill>
              </a:rPr>
              <a:t> </a:t>
            </a:r>
            <a:r>
              <a:rPr lang="ru-RU" sz="1000" dirty="0" err="1" smtClean="0">
                <a:solidFill>
                  <a:schemeClr val="tx1"/>
                </a:solidFill>
              </a:rPr>
              <a:t>ул.В.И.Ленина</a:t>
            </a:r>
            <a:r>
              <a:rPr lang="ru-RU" sz="1000" dirty="0" smtClean="0">
                <a:solidFill>
                  <a:schemeClr val="tx1"/>
                </a:solidFill>
              </a:rPr>
              <a:t>, д.1,стр.4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64:07:050102:81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частная собственность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Площадь:</a:t>
            </a:r>
            <a:r>
              <a:rPr lang="ru-RU" sz="1000" dirty="0" smtClean="0">
                <a:solidFill>
                  <a:schemeClr val="tx1"/>
                </a:solidFill>
              </a:rPr>
              <a:t> 12 030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pPr algn="just"/>
            <a:r>
              <a:rPr lang="ru-RU" sz="1000" u="sng" dirty="0" smtClean="0">
                <a:solidFill>
                  <a:schemeClr val="tx1"/>
                </a:solidFill>
              </a:rPr>
              <a:t>Инфраструктура:</a:t>
            </a:r>
            <a:r>
              <a:rPr lang="ru-RU" sz="1000" dirty="0" smtClean="0">
                <a:solidFill>
                  <a:schemeClr val="tx1"/>
                </a:solidFill>
              </a:rPr>
              <a:t> газ, канализация, электроэнергия, вода, отопление, очистные сооружения</a:t>
            </a:r>
          </a:p>
          <a:p>
            <a:pPr algn="ctr"/>
            <a:r>
              <a:rPr lang="ru-RU" sz="1000" u="sng" dirty="0" smtClean="0">
                <a:solidFill>
                  <a:schemeClr val="tx1"/>
                </a:solidFill>
              </a:rPr>
              <a:t>Предложения по использованию: </a:t>
            </a:r>
            <a:r>
              <a:rPr lang="ru-RU" sz="1000" dirty="0" smtClean="0">
                <a:solidFill>
                  <a:schemeClr val="tx1"/>
                </a:solidFill>
              </a:rPr>
              <a:t>производство безалкогольной (алкогольной) продукции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387248" y="1892478"/>
            <a:ext cx="1286051" cy="3688057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</a:t>
            </a:r>
            <a:r>
              <a:rPr lang="ru-RU" sz="1000" u="sng" dirty="0" err="1" smtClean="0">
                <a:solidFill>
                  <a:schemeClr val="tx1"/>
                </a:solidFill>
              </a:rPr>
              <a:t>с.Балтай,ул.В.И.Ленина</a:t>
            </a:r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64:07:050170:9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335,7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отсутствует, но есть возможность подключения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бытового обслуживания, а также развлекательного центра для детей</a:t>
            </a:r>
            <a:endParaRPr lang="ru-RU" sz="1000" dirty="0">
              <a:solidFill>
                <a:schemeClr val="tx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56771" y="2836149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ООО «Виктория»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0" name="Прямоугольник 29"/>
          <p:cNvSpPr/>
          <p:nvPr/>
        </p:nvSpPr>
        <p:spPr>
          <a:xfrm>
            <a:off x="2985182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Центр бытового обслуживания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5065618" y="2836150"/>
            <a:ext cx="274319" cy="2543819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ru-RU" sz="1200" dirty="0" smtClean="0">
                <a:solidFill>
                  <a:schemeClr val="tx1"/>
                </a:solidFill>
              </a:rPr>
              <a:t>Здание общеобразовательной школы</a:t>
            </a:r>
            <a:endParaRPr lang="ru-RU" sz="1200" dirty="0">
              <a:solidFill>
                <a:schemeClr val="tx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5482739" y="2122450"/>
            <a:ext cx="1286051" cy="3971221"/>
          </a:xfrm>
          <a:prstGeom prst="rect">
            <a:avLst/>
          </a:prstGeom>
          <a:solidFill>
            <a:schemeClr val="bg1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endParaRPr lang="ru-RU" sz="1000" u="sng" dirty="0" smtClean="0">
              <a:solidFill>
                <a:schemeClr val="tx1"/>
              </a:solidFill>
            </a:endParaRPr>
          </a:p>
          <a:p>
            <a:r>
              <a:rPr lang="ru-RU" sz="1000" u="sng" dirty="0" smtClean="0">
                <a:solidFill>
                  <a:schemeClr val="tx1"/>
                </a:solidFill>
              </a:rPr>
              <a:t>Адрес: с.Журавлиха,ул.Корлхозная,110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Кадастровый номер: </a:t>
            </a:r>
            <a:r>
              <a:rPr lang="ru-RU" sz="1000" dirty="0" smtClean="0">
                <a:solidFill>
                  <a:schemeClr val="tx1"/>
                </a:solidFill>
              </a:rPr>
              <a:t>64:07:020201:138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Площадь</a:t>
            </a:r>
            <a:r>
              <a:rPr lang="ru-RU" sz="1000" dirty="0" smtClean="0">
                <a:solidFill>
                  <a:schemeClr val="tx1"/>
                </a:solidFill>
              </a:rPr>
              <a:t>: 1204,9 </a:t>
            </a:r>
            <a:r>
              <a:rPr lang="ru-RU" sz="1000" dirty="0" err="1" smtClean="0">
                <a:solidFill>
                  <a:schemeClr val="tx1"/>
                </a:solidFill>
              </a:rPr>
              <a:t>кв.м</a:t>
            </a:r>
            <a:r>
              <a:rPr lang="ru-RU" sz="1000" dirty="0" smtClean="0">
                <a:solidFill>
                  <a:schemeClr val="tx1"/>
                </a:solidFill>
              </a:rPr>
              <a:t>.</a:t>
            </a:r>
          </a:p>
          <a:p>
            <a:r>
              <a:rPr lang="ru-RU" sz="1000" u="sng" dirty="0" smtClean="0">
                <a:solidFill>
                  <a:schemeClr val="tx1"/>
                </a:solidFill>
              </a:rPr>
              <a:t>Вид права</a:t>
            </a:r>
            <a:r>
              <a:rPr lang="ru-RU" sz="1000" dirty="0" smtClean="0">
                <a:solidFill>
                  <a:schemeClr val="tx1"/>
                </a:solidFill>
              </a:rPr>
              <a:t>: муниципальная собственность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Инфраструктура:</a:t>
            </a:r>
            <a:r>
              <a:rPr lang="ru-RU" sz="1000" dirty="0">
                <a:solidFill>
                  <a:schemeClr val="tx1"/>
                </a:solidFill>
              </a:rPr>
              <a:t> </a:t>
            </a:r>
            <a:r>
              <a:rPr lang="ru-RU" sz="1000" dirty="0" smtClean="0">
                <a:solidFill>
                  <a:schemeClr val="tx1"/>
                </a:solidFill>
              </a:rPr>
              <a:t>газ, канализация, электроэнергия, отопление, вода, канализация, котельные установки</a:t>
            </a:r>
            <a:endParaRPr lang="ru-RU" sz="1000" dirty="0">
              <a:solidFill>
                <a:schemeClr val="tx1"/>
              </a:solidFill>
            </a:endParaRPr>
          </a:p>
          <a:p>
            <a:r>
              <a:rPr lang="ru-RU" sz="1000" u="sng" dirty="0">
                <a:solidFill>
                  <a:schemeClr val="tx1"/>
                </a:solidFill>
              </a:rPr>
              <a:t>Предложения по использованию</a:t>
            </a:r>
            <a:r>
              <a:rPr lang="ru-RU" sz="1000" dirty="0" smtClean="0">
                <a:solidFill>
                  <a:schemeClr val="tx1"/>
                </a:solidFill>
              </a:rPr>
              <a:t>: размещение объектов санаторно-курортного типа</a:t>
            </a:r>
            <a:endParaRPr lang="ru-RU" sz="1000" dirty="0">
              <a:solidFill>
                <a:schemeClr val="tx1"/>
              </a:solidFill>
            </a:endParaRPr>
          </a:p>
        </p:txBody>
      </p:sp>
      <p:pic>
        <p:nvPicPr>
          <p:cNvPr id="2050" name="Picture 2" descr="https://torgi.gov.ru/new/file-store/v1/67249a81d5c52213251351bc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6750" y="1210752"/>
            <a:ext cx="1577445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Татьяна\Downloads\1.png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248" y="1160920"/>
            <a:ext cx="1660876" cy="8710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Picture background"/>
          <p:cNvPicPr>
            <a:picLocks noChangeAspect="1" noChangeArrowheads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81235" y="1776457"/>
            <a:ext cx="1237098" cy="1059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195" y="1160920"/>
            <a:ext cx="2618001" cy="3774088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42287" y="1351981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0522" y="2713912"/>
            <a:ext cx="212725" cy="2444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08401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47676" y="1"/>
            <a:ext cx="9304942" cy="120032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lvl="0"/>
            <a:endParaRPr lang="ru-RU" sz="2400" b="1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ДИАГНОСТИЧЕСКАЯ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КАРТА МР ПО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РАБОТЕ  С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ИНВЕСТОРАМИ И МЕХАНИЗМ РАБОТЬ</a:t>
            </a:r>
            <a:r>
              <a:rPr lang="en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</a:t>
            </a:r>
            <a:r>
              <a:rPr lang="ru-RU" sz="2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 </a:t>
            </a:r>
            <a:r>
              <a:rPr lang="ru-RU" sz="2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НИМИ</a:t>
            </a:r>
            <a:endParaRPr lang="x-none" sz="2400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94471" y="908720"/>
            <a:ext cx="3822425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/>
          </a:p>
          <a:p>
            <a:endParaRPr lang="ru-RU" dirty="0"/>
          </a:p>
          <a:p>
            <a:r>
              <a:rPr lang="ru-RU" dirty="0" smtClean="0"/>
              <a:t>Целевое значение </a:t>
            </a:r>
            <a:r>
              <a:rPr lang="ru-RU" sz="1600" b="1" dirty="0" smtClean="0"/>
              <a:t>привлечение инвесторов</a:t>
            </a:r>
            <a:endParaRPr lang="ru-RU" sz="1600" b="1" dirty="0"/>
          </a:p>
        </p:txBody>
      </p:sp>
      <p:sp>
        <p:nvSpPr>
          <p:cNvPr id="2128" name="Прямоугольник 2127"/>
          <p:cNvSpPr/>
          <p:nvPr/>
        </p:nvSpPr>
        <p:spPr>
          <a:xfrm>
            <a:off x="6120147" y="4690596"/>
            <a:ext cx="54123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2130" name="Прямоугольник 2129"/>
          <p:cNvSpPr/>
          <p:nvPr/>
        </p:nvSpPr>
        <p:spPr>
          <a:xfrm>
            <a:off x="7415707" y="5877272"/>
            <a:ext cx="495300" cy="613686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131" name="Прямоугольник 2130"/>
          <p:cNvSpPr/>
          <p:nvPr/>
        </p:nvSpPr>
        <p:spPr>
          <a:xfrm>
            <a:off x="7415707" y="5253585"/>
            <a:ext cx="495300" cy="630747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2" name="Picture 2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5383" y="5633593"/>
            <a:ext cx="1367235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3" name="Равнобедренный треугольник 2132"/>
          <p:cNvSpPr/>
          <p:nvPr/>
        </p:nvSpPr>
        <p:spPr>
          <a:xfrm rot="16040664">
            <a:off x="8172281" y="5709331"/>
            <a:ext cx="196850" cy="319694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34" name="Picture 2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7059711" y="5036746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5" name="Picture 2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3056" y="4659591"/>
            <a:ext cx="1716352" cy="487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137" name="Picture 2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3449" y="1085850"/>
            <a:ext cx="2239169" cy="4076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38" name="Прямоугольник 2137"/>
          <p:cNvSpPr/>
          <p:nvPr/>
        </p:nvSpPr>
        <p:spPr>
          <a:xfrm>
            <a:off x="7911008" y="1340767"/>
            <a:ext cx="1841609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сопровождение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привлечение инвесторов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 smtClean="0"/>
              <a:t>создание контента</a:t>
            </a:r>
            <a:endParaRPr lang="en-US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 smtClean="0"/>
              <a:t>PR</a:t>
            </a: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д</a:t>
            </a:r>
            <a:r>
              <a:rPr lang="ru-RU" sz="1200" dirty="0" smtClean="0"/>
              <a:t>окументооборот, НПА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к</a:t>
            </a:r>
            <a:r>
              <a:rPr lang="ru-RU" sz="1200" dirty="0" smtClean="0"/>
              <a:t>оманда МР  и региона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а</a:t>
            </a:r>
            <a:r>
              <a:rPr lang="ru-RU" sz="1200" dirty="0" smtClean="0"/>
              <a:t>ктивность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ru-RU" sz="1200" dirty="0"/>
              <a:t>п</a:t>
            </a:r>
            <a:r>
              <a:rPr lang="ru-RU" sz="1200" dirty="0" smtClean="0"/>
              <a:t>олезность инвестора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 smtClean="0"/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1200" dirty="0"/>
          </a:p>
        </p:txBody>
      </p:sp>
      <p:pic>
        <p:nvPicPr>
          <p:cNvPr id="2139" name="Picture 2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48" y="2420891"/>
            <a:ext cx="355997" cy="225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val="341337420"/>
              </p:ext>
            </p:extLst>
          </p:nvPr>
        </p:nvGraphicFramePr>
        <p:xfrm>
          <a:off x="627016" y="908720"/>
          <a:ext cx="8338565" cy="545912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CCC73B85-D007-B69D-B706-5E327344A476}"/>
              </a:ext>
            </a:extLst>
          </p:cNvPr>
          <p:cNvSpPr/>
          <p:nvPr/>
        </p:nvSpPr>
        <p:spPr>
          <a:xfrm>
            <a:off x="627016" y="163628"/>
            <a:ext cx="227230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методология разработки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484242" y="6367847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13183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FD6BF9AB-A0AB-E438-5E37-59831958895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033D8E7-695C-4B68-93BF-55B165B65A6A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МИНИСТЕРСТВА, ОКАЗЫВАЮЩИЕ ПОДДЕРЖКУ ПРЕДПРИНИМАТЕЛЯМ И ИНВЕСТОРАМ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1023177A-CC1F-844A-E590-360AFD16E876}"/>
              </a:ext>
            </a:extLst>
          </p:cNvPr>
          <p:cNvSpPr/>
          <p:nvPr/>
        </p:nvSpPr>
        <p:spPr>
          <a:xfrm>
            <a:off x="659495" y="185247"/>
            <a:ext cx="2106007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3BF8DC81-CD65-F7C5-5380-B95AFF24C7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237A7826-76C6-ACDC-108C-46817594633E}"/>
              </a:ext>
            </a:extLst>
          </p:cNvPr>
          <p:cNvSpPr/>
          <p:nvPr/>
        </p:nvSpPr>
        <p:spPr>
          <a:xfrm>
            <a:off x="627016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ПОЛИТИКИ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3" name="Скругленный прямоугольник 102">
            <a:extLst>
              <a:ext uri="{FF2B5EF4-FFF2-40B4-BE49-F238E27FC236}">
                <a16:creationId xmlns="" xmlns:a16="http://schemas.microsoft.com/office/drawing/2014/main" id="{2BB5EBE9-65B5-B62A-9463-A385D023A95B}"/>
              </a:ext>
            </a:extLst>
          </p:cNvPr>
          <p:cNvSpPr/>
          <p:nvPr/>
        </p:nvSpPr>
        <p:spPr>
          <a:xfrm>
            <a:off x="627016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СТРОИТЕЛЬСТВА И ЖИЛИЩНО-КОММУНАЛЬНОГО ХОЗЯЙСТВА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5" name="Скругленный прямоугольник 104">
            <a:extLst>
              <a:ext uri="{FF2B5EF4-FFF2-40B4-BE49-F238E27FC236}">
                <a16:creationId xmlns="" xmlns:a16="http://schemas.microsoft.com/office/drawing/2014/main" id="{D80EE500-1539-8A1A-8026-34CD35F7267C}"/>
              </a:ext>
            </a:extLst>
          </p:cNvPr>
          <p:cNvSpPr/>
          <p:nvPr/>
        </p:nvSpPr>
        <p:spPr>
          <a:xfrm>
            <a:off x="745508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07" name="Скругленный прямоугольник 106">
            <a:extLst>
              <a:ext uri="{FF2B5EF4-FFF2-40B4-BE49-F238E27FC236}">
                <a16:creationId xmlns="" xmlns:a16="http://schemas.microsoft.com/office/drawing/2014/main" id="{364E6F95-0A19-B1FC-0BBB-262E96196828}"/>
              </a:ext>
            </a:extLst>
          </p:cNvPr>
          <p:cNvSpPr/>
          <p:nvPr/>
        </p:nvSpPr>
        <p:spPr>
          <a:xfrm>
            <a:off x="627017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lvl="0">
              <a:defRPr/>
            </a:pP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МИНИСТЕРСТВО ИНФОРМАЦИИ И МАССОВЫХ КОММУНИКАЦИЙ 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9" name="Скругленный прямоугольник 108">
            <a:extLst>
              <a:ext uri="{FF2B5EF4-FFF2-40B4-BE49-F238E27FC236}">
                <a16:creationId xmlns="" xmlns:a16="http://schemas.microsoft.com/office/drawing/2014/main" id="{0D21332B-0DB9-6B4D-9305-D43EC94237DF}"/>
              </a:ext>
            </a:extLst>
          </p:cNvPr>
          <p:cNvSpPr/>
          <p:nvPr/>
        </p:nvSpPr>
        <p:spPr>
          <a:xfrm>
            <a:off x="745508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1" name="Скругленный прямоугольник 110">
            <a:extLst>
              <a:ext uri="{FF2B5EF4-FFF2-40B4-BE49-F238E27FC236}">
                <a16:creationId xmlns="" xmlns:a16="http://schemas.microsoft.com/office/drawing/2014/main" id="{D7D0A12C-4216-66F6-609A-1DF85D2F79D6}"/>
              </a:ext>
            </a:extLst>
          </p:cNvPr>
          <p:cNvSpPr/>
          <p:nvPr/>
        </p:nvSpPr>
        <p:spPr>
          <a:xfrm>
            <a:off x="627016" y="5463503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lang="ru-RU" sz="11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ЦИФРОВОГО РАЗВИТИЯ И СВЯЗИ САРАТОВСКОЙ ОБЛАСТИ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3" name="Скругленный прямоугольник 112">
            <a:extLst>
              <a:ext uri="{FF2B5EF4-FFF2-40B4-BE49-F238E27FC236}">
                <a16:creationId xmlns="" xmlns:a16="http://schemas.microsoft.com/office/drawing/2014/main" id="{F6D9C1A6-36DF-B7C8-A1A4-E0DF0D6AF5F8}"/>
              </a:ext>
            </a:extLst>
          </p:cNvPr>
          <p:cNvSpPr/>
          <p:nvPr/>
        </p:nvSpPr>
        <p:spPr>
          <a:xfrm>
            <a:off x="745508" y="5588381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16" name="Скругленный прямоугольник 115">
            <a:extLst>
              <a:ext uri="{FF2B5EF4-FFF2-40B4-BE49-F238E27FC236}">
                <a16:creationId xmlns="" xmlns:a16="http://schemas.microsoft.com/office/drawing/2014/main" id="{C710E187-EF2B-9551-02E2-2EE963AA66F3}"/>
              </a:ext>
            </a:extLst>
          </p:cNvPr>
          <p:cNvSpPr/>
          <p:nvPr/>
        </p:nvSpPr>
        <p:spPr>
          <a:xfrm>
            <a:off x="627016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ПРОМЫШЛЕННОСТИ И ЭНЕРГЕТИКИ САРАТОВСКОЙ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8" name="Скругленный прямоугольник 117">
            <a:extLst>
              <a:ext uri="{FF2B5EF4-FFF2-40B4-BE49-F238E27FC236}">
                <a16:creationId xmlns="" xmlns:a16="http://schemas.microsoft.com/office/drawing/2014/main" id="{20228815-09FF-6E6C-556A-998EFA1255AA}"/>
              </a:ext>
            </a:extLst>
          </p:cNvPr>
          <p:cNvSpPr/>
          <p:nvPr/>
        </p:nvSpPr>
        <p:spPr>
          <a:xfrm>
            <a:off x="745508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1" name="Скругленный прямоугольник 120">
            <a:extLst>
              <a:ext uri="{FF2B5EF4-FFF2-40B4-BE49-F238E27FC236}">
                <a16:creationId xmlns="" xmlns:a16="http://schemas.microsoft.com/office/drawing/2014/main" id="{131C888D-6A77-FA57-7287-59E57BB12423}"/>
              </a:ext>
            </a:extLst>
          </p:cNvPr>
          <p:cNvSpPr/>
          <p:nvPr/>
        </p:nvSpPr>
        <p:spPr>
          <a:xfrm>
            <a:off x="5271922" y="140154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ЭКОНОМИЧЕСКОГО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3" name="Скругленный прямоугольник 122">
            <a:extLst>
              <a:ext uri="{FF2B5EF4-FFF2-40B4-BE49-F238E27FC236}">
                <a16:creationId xmlns="" xmlns:a16="http://schemas.microsoft.com/office/drawing/2014/main" id="{DE59F9B4-87D8-8A85-32F4-840EE4EAE820}"/>
              </a:ext>
            </a:extLst>
          </p:cNvPr>
          <p:cNvSpPr/>
          <p:nvPr/>
        </p:nvSpPr>
        <p:spPr>
          <a:xfrm>
            <a:off x="5390414" y="1526428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E72EEE87-401A-6915-9E04-97934AFA7EA6}"/>
              </a:ext>
            </a:extLst>
          </p:cNvPr>
          <p:cNvSpPr/>
          <p:nvPr/>
        </p:nvSpPr>
        <p:spPr>
          <a:xfrm>
            <a:off x="5271922" y="2417038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КУЛЬТУРЫ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9" name="Скругленный прямоугольник 128">
            <a:extLst>
              <a:ext uri="{FF2B5EF4-FFF2-40B4-BE49-F238E27FC236}">
                <a16:creationId xmlns="" xmlns:a16="http://schemas.microsoft.com/office/drawing/2014/main" id="{9A3C68C4-7183-577A-6A93-F3DD77FF4365}"/>
              </a:ext>
            </a:extLst>
          </p:cNvPr>
          <p:cNvSpPr/>
          <p:nvPr/>
        </p:nvSpPr>
        <p:spPr>
          <a:xfrm>
            <a:off x="5390414" y="2537547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31" name="Скругленный прямоугольник 130">
            <a:extLst>
              <a:ext uri="{FF2B5EF4-FFF2-40B4-BE49-F238E27FC236}">
                <a16:creationId xmlns="" xmlns:a16="http://schemas.microsoft.com/office/drawing/2014/main" id="{01175CC2-6729-59B8-4B7D-523141702B5F}"/>
              </a:ext>
            </a:extLst>
          </p:cNvPr>
          <p:cNvSpPr/>
          <p:nvPr/>
        </p:nvSpPr>
        <p:spPr>
          <a:xfrm>
            <a:off x="5271922" y="4448014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СЕЛЬСКОГО ХОЗЯЙСТВА             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САРАТОВСКОЙ 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728C8CFA-7F80-B8EF-3F74-D2D33B092CD8}"/>
              </a:ext>
            </a:extLst>
          </p:cNvPr>
          <p:cNvSpPr/>
          <p:nvPr/>
        </p:nvSpPr>
        <p:spPr>
          <a:xfrm>
            <a:off x="5390414" y="457726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140" name="Скругленный прямоугольник 139">
            <a:extLst>
              <a:ext uri="{FF2B5EF4-FFF2-40B4-BE49-F238E27FC236}">
                <a16:creationId xmlns="" xmlns:a16="http://schemas.microsoft.com/office/drawing/2014/main" id="{968A1C6F-EB64-8A6B-457E-1E5BFBB7DFDB}"/>
              </a:ext>
            </a:extLst>
          </p:cNvPr>
          <p:cNvSpPr/>
          <p:nvPr/>
        </p:nvSpPr>
        <p:spPr>
          <a:xfrm>
            <a:off x="5271922" y="3432525"/>
            <a:ext cx="4497842" cy="844323"/>
          </a:xfrm>
          <a:prstGeom prst="roundRect">
            <a:avLst>
              <a:gd name="adj" fmla="val 3296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МИНИСТЕРСТВО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ФИНАСОВ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САРАТОВСКОЙ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ОБЛАСТИ 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35F81B7E-2564-C304-2256-75A1D64497E2}"/>
              </a:ext>
            </a:extLst>
          </p:cNvPr>
          <p:cNvSpPr/>
          <p:nvPr/>
        </p:nvSpPr>
        <p:spPr>
          <a:xfrm>
            <a:off x="5390414" y="3558382"/>
            <a:ext cx="586798" cy="586798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8" name="Рисунок 7" descr="Изображение выглядит как корона, дизайн, иллюстрация&#10;&#10;Автоматически созданное описание">
            <a:extLst>
              <a:ext uri="{FF2B5EF4-FFF2-40B4-BE49-F238E27FC236}">
                <a16:creationId xmlns="" xmlns:a16="http://schemas.microsoft.com/office/drawing/2014/main" id="{D7C69212-6986-3E78-199A-35F5EA4D4E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3396" y="2607949"/>
            <a:ext cx="343991" cy="45005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5201EBD5-3113-E788-F04D-4240CB36E21F}"/>
              </a:ext>
            </a:extLst>
          </p:cNvPr>
          <p:cNvSpPr txBox="1"/>
          <p:nvPr/>
        </p:nvSpPr>
        <p:spPr>
          <a:xfrm>
            <a:off x="914738" y="2790122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6E19A544-D27B-7682-0557-B421B61B38B4}"/>
              </a:ext>
            </a:extLst>
          </p:cNvPr>
          <p:cNvSpPr txBox="1"/>
          <p:nvPr/>
        </p:nvSpPr>
        <p:spPr>
          <a:xfrm>
            <a:off x="911269" y="3810957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оместить </a:t>
            </a:r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герб области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972E0C7-E513-6095-624C-060F575A227C}"/>
              </a:ext>
            </a:extLst>
          </p:cNvPr>
          <p:cNvSpPr txBox="1"/>
          <p:nvPr/>
        </p:nvSpPr>
        <p:spPr>
          <a:xfrm>
            <a:off x="911269" y="4829837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гербобласти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97EF29E-CDA9-01DE-D4D8-68980708FACE}"/>
              </a:ext>
            </a:extLst>
          </p:cNvPr>
          <p:cNvSpPr txBox="1"/>
          <p:nvPr/>
        </p:nvSpPr>
        <p:spPr>
          <a:xfrm>
            <a:off x="911269" y="5840956"/>
            <a:ext cx="24130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</a:t>
            </a:r>
            <a:r>
              <a:rPr lang="x-none" sz="300" b="1">
                <a:latin typeface="Arial" panose="020B0604020202020204" pitchFamily="34" charset="0"/>
                <a:cs typeface="Arial" panose="020B0604020202020204" pitchFamily="34" charset="0"/>
              </a:rPr>
              <a:t>герб </a:t>
            </a:r>
            <a:r>
              <a:rPr lang="x-none" sz="300" b="1" smtClean="0">
                <a:latin typeface="Arial" panose="020B0604020202020204" pitchFamily="34" charset="0"/>
                <a:cs typeface="Arial" panose="020B0604020202020204" pitchFamily="34" charset="0"/>
              </a:rPr>
              <a:t>бласти</a:t>
            </a:r>
            <a:endParaRPr lang="x-none" sz="3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AB444158-3E13-6C22-6E7F-697BB3B36D5A}"/>
              </a:ext>
            </a:extLst>
          </p:cNvPr>
          <p:cNvSpPr txBox="1"/>
          <p:nvPr/>
        </p:nvSpPr>
        <p:spPr>
          <a:xfrm>
            <a:off x="5559645" y="381985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="" xmlns:a16="http://schemas.microsoft.com/office/drawing/2014/main" id="{2E5D5CA9-39A6-880E-A2CA-27350A0EC67B}"/>
              </a:ext>
            </a:extLst>
          </p:cNvPr>
          <p:cNvSpPr txBox="1"/>
          <p:nvPr/>
        </p:nvSpPr>
        <p:spPr>
          <a:xfrm>
            <a:off x="5559645" y="4838475"/>
            <a:ext cx="241307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300" b="1" dirty="0">
                <a:latin typeface="Arial" panose="020B0604020202020204" pitchFamily="34" charset="0"/>
                <a:cs typeface="Arial" panose="020B0604020202020204" pitchFamily="34" charset="0"/>
              </a:rPr>
              <a:t>поместить герб области</a:t>
            </a:r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7802" y="2607948"/>
            <a:ext cx="644986" cy="4500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303" y="1526431"/>
            <a:ext cx="322493" cy="5204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4794" y="4577266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2537547"/>
            <a:ext cx="343991" cy="5867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508" y="1564352"/>
            <a:ext cx="592138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26" y="1525784"/>
            <a:ext cx="330044" cy="5210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0" name="Picture 10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7251" y="558838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1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3397" y="4614065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2" name="Picture 1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315" y="3495596"/>
            <a:ext cx="341312" cy="592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53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9642" y="3563860"/>
            <a:ext cx="317500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0" name="TextBox 39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60022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Скругленный прямоугольник 11">
            <a:extLst>
              <a:ext uri="{FF2B5EF4-FFF2-40B4-BE49-F238E27FC236}">
                <a16:creationId xmlns="" xmlns:a16="http://schemas.microsoft.com/office/drawing/2014/main" id="{959288B3-6129-0F6E-2F82-BEEB0DD1000F}"/>
              </a:ext>
            </a:extLst>
          </p:cNvPr>
          <p:cNvSpPr/>
          <p:nvPr/>
        </p:nvSpPr>
        <p:spPr>
          <a:xfrm>
            <a:off x="627015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0" name="Скругленный прямоугольник 19">
            <a:extLst>
              <a:ext uri="{FF2B5EF4-FFF2-40B4-BE49-F238E27FC236}">
                <a16:creationId xmlns="" xmlns:a16="http://schemas.microsoft.com/office/drawing/2014/main" id="{74865467-DC3F-30ED-A2E2-AE772E0BB58C}"/>
              </a:ext>
            </a:extLst>
          </p:cNvPr>
          <p:cNvSpPr/>
          <p:nvPr/>
        </p:nvSpPr>
        <p:spPr>
          <a:xfrm>
            <a:off x="2485201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1" name="Скругленный прямоугольник 20">
            <a:extLst>
              <a:ext uri="{FF2B5EF4-FFF2-40B4-BE49-F238E27FC236}">
                <a16:creationId xmlns="" xmlns:a16="http://schemas.microsoft.com/office/drawing/2014/main" id="{6035FA24-3445-92D9-8779-8906CA8356A4}"/>
              </a:ext>
            </a:extLst>
          </p:cNvPr>
          <p:cNvSpPr/>
          <p:nvPr/>
        </p:nvSpPr>
        <p:spPr>
          <a:xfrm>
            <a:off x="4343391" y="136085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A930814C-6C32-C14B-E8DE-92769C490880}"/>
              </a:ext>
            </a:extLst>
          </p:cNvPr>
          <p:cNvSpPr/>
          <p:nvPr/>
        </p:nvSpPr>
        <p:spPr>
          <a:xfrm>
            <a:off x="6201577" y="1401545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01182952-42FD-E2F5-AE20-138C900DE067}"/>
              </a:ext>
            </a:extLst>
          </p:cNvPr>
          <p:cNvSpPr/>
          <p:nvPr/>
        </p:nvSpPr>
        <p:spPr>
          <a:xfrm>
            <a:off x="8059765" y="1401544"/>
            <a:ext cx="1710001" cy="1928657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Скругленный прямоугольник 24">
            <a:extLst>
              <a:ext uri="{FF2B5EF4-FFF2-40B4-BE49-F238E27FC236}">
                <a16:creationId xmlns="" xmlns:a16="http://schemas.microsoft.com/office/drawing/2014/main" id="{737CB4FA-74E4-CF19-B214-F7A2247C9D35}"/>
              </a:ext>
            </a:extLst>
          </p:cNvPr>
          <p:cNvSpPr/>
          <p:nvPr/>
        </p:nvSpPr>
        <p:spPr>
          <a:xfrm>
            <a:off x="6315670" y="3357841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sz="9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АО «ГАРАНТИЙНЫЙ ФОНД САРАТОВСКОЙ ОБЛАСТИ» </a:t>
            </a:r>
            <a:endParaRPr lang="x-none" sz="900" b="1" dirty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Скругленный прямоугольник 25">
            <a:extLst>
              <a:ext uri="{FF2B5EF4-FFF2-40B4-BE49-F238E27FC236}">
                <a16:creationId xmlns="" xmlns:a16="http://schemas.microsoft.com/office/drawing/2014/main" id="{7DBBEF72-E326-F688-F2DF-29A8A297810A}"/>
              </a:ext>
            </a:extLst>
          </p:cNvPr>
          <p:cNvSpPr/>
          <p:nvPr/>
        </p:nvSpPr>
        <p:spPr>
          <a:xfrm>
            <a:off x="2378633" y="3294980"/>
            <a:ext cx="1747743" cy="1985926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7" name="Скругленный прямоугольник 26">
            <a:extLst>
              <a:ext uri="{FF2B5EF4-FFF2-40B4-BE49-F238E27FC236}">
                <a16:creationId xmlns="" xmlns:a16="http://schemas.microsoft.com/office/drawing/2014/main" id="{1F094A80-5BAE-32C7-EA15-5459001EDA76}"/>
              </a:ext>
            </a:extLst>
          </p:cNvPr>
          <p:cNvSpPr/>
          <p:nvPr/>
        </p:nvSpPr>
        <p:spPr>
          <a:xfrm>
            <a:off x="4305650" y="3265924"/>
            <a:ext cx="1710001" cy="1710000"/>
          </a:xfrm>
          <a:prstGeom prst="roundRect">
            <a:avLst>
              <a:gd name="adj" fmla="val 1643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DAC0CC6E-70E5-5156-8AC0-98DA024669CB}"/>
              </a:ext>
            </a:extLst>
          </p:cNvPr>
          <p:cNvSpPr txBox="1"/>
          <p:nvPr/>
        </p:nvSpPr>
        <p:spPr>
          <a:xfrm>
            <a:off x="764015" y="2209910"/>
            <a:ext cx="1456918" cy="1384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МОЙ БИЗНЕС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764015" y="2595262"/>
            <a:ext cx="1380120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</a:t>
            </a:r>
            <a:r>
              <a:rPr lang="en-US" sz="9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33" name="Скругленный прямоугольник 32">
            <a:extLst>
              <a:ext uri="{FF2B5EF4-FFF2-40B4-BE49-F238E27FC236}">
                <a16:creationId xmlns="" xmlns:a16="http://schemas.microsoft.com/office/drawing/2014/main" id="{FDD239D5-900C-057A-54CE-1A882E44D0FF}"/>
              </a:ext>
            </a:extLst>
          </p:cNvPr>
          <p:cNvSpPr/>
          <p:nvPr/>
        </p:nvSpPr>
        <p:spPr>
          <a:xfrm>
            <a:off x="260369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733857DB-2DA8-E6E3-4AD9-3428BA1DD7BC}"/>
              </a:ext>
            </a:extLst>
          </p:cNvPr>
          <p:cNvSpPr txBox="1"/>
          <p:nvPr/>
        </p:nvSpPr>
        <p:spPr>
          <a:xfrm>
            <a:off x="2603698" y="2209962"/>
            <a:ext cx="162360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КОРПОРАЦИЯ РАЗВИТИЯ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2603698" y="2604093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https://www.saratov-bis.ru/</a:t>
            </a:r>
          </a:p>
        </p:txBody>
      </p:sp>
      <p:sp>
        <p:nvSpPr>
          <p:cNvPr id="37" name="Скругленный прямоугольник 36">
            <a:extLst>
              <a:ext uri="{FF2B5EF4-FFF2-40B4-BE49-F238E27FC236}">
                <a16:creationId xmlns="" xmlns:a16="http://schemas.microsoft.com/office/drawing/2014/main" id="{56B14C1F-90BD-1C90-73F6-6C9F59151716}"/>
              </a:ext>
            </a:extLst>
          </p:cNvPr>
          <p:cNvSpPr/>
          <p:nvPr/>
        </p:nvSpPr>
        <p:spPr>
          <a:xfrm>
            <a:off x="443219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8" name="TextBox 37">
            <a:extLst>
              <a:ext uri="{FF2B5EF4-FFF2-40B4-BE49-F238E27FC236}">
                <a16:creationId xmlns="" xmlns:a16="http://schemas.microsoft.com/office/drawing/2014/main" id="{8E951FBD-1E74-BE7C-D4A3-F35376CDAEF3}"/>
              </a:ext>
            </a:extLst>
          </p:cNvPr>
          <p:cNvSpPr txBox="1"/>
          <p:nvPr/>
        </p:nvSpPr>
        <p:spPr>
          <a:xfrm>
            <a:off x="4432191" y="2209910"/>
            <a:ext cx="1621200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РАЗВИТИЯ ПРОМЫШЛЕННОСТИ </a:t>
            </a:r>
          </a:p>
          <a:p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4532243" y="2693067"/>
            <a:ext cx="1262270" cy="33116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https://frp64.ru/contacts/</a:t>
            </a:r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639E1C2B-6618-B164-86D8-41D1A9B3E5DC}"/>
              </a:ext>
            </a:extLst>
          </p:cNvPr>
          <p:cNvSpPr/>
          <p:nvPr/>
        </p:nvSpPr>
        <p:spPr>
          <a:xfrm>
            <a:off x="632456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1627D5FE-F318-9DC8-513C-A48C26710BE8}"/>
              </a:ext>
            </a:extLst>
          </p:cNvPr>
          <p:cNvSpPr txBox="1"/>
          <p:nvPr/>
        </p:nvSpPr>
        <p:spPr>
          <a:xfrm>
            <a:off x="6324561" y="2209965"/>
            <a:ext cx="151296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АНО «ЦЕНТР </a:t>
            </a:r>
            <a:r>
              <a:rPr lang="ru-RU" sz="9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ПОДДЕРЖКИ ЭКСПОРТА САРАТОВСКОЙ ОБЛАСТИ</a:t>
            </a:r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» 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6487511" y="2777189"/>
            <a:ext cx="1143753" cy="15546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http://export64.ru/</a:t>
            </a:r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93908C34-23FF-B6FD-A734-FA3A4DEFBF2C}"/>
              </a:ext>
            </a:extLst>
          </p:cNvPr>
          <p:cNvSpPr/>
          <p:nvPr/>
        </p:nvSpPr>
        <p:spPr>
          <a:xfrm>
            <a:off x="8183500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48" name="TextBox 47">
            <a:extLst>
              <a:ext uri="{FF2B5EF4-FFF2-40B4-BE49-F238E27FC236}">
                <a16:creationId xmlns="" xmlns:a16="http://schemas.microsoft.com/office/drawing/2014/main" id="{EBB85D94-72EE-69FE-106A-E428B04FDA7C}"/>
              </a:ext>
            </a:extLst>
          </p:cNvPr>
          <p:cNvSpPr txBox="1"/>
          <p:nvPr/>
        </p:nvSpPr>
        <p:spPr>
          <a:xfrm>
            <a:off x="8183500" y="2209962"/>
            <a:ext cx="1604095" cy="6924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НМК «Фонд микрокредитования субъектов малого</a:t>
            </a:r>
          </a:p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предпринимательства Саратовской области»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8400132" y="2979547"/>
            <a:ext cx="1258944" cy="154096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https://www.fmco.ru/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Скругленный прямоугольник 50">
            <a:extLst>
              <a:ext uri="{FF2B5EF4-FFF2-40B4-BE49-F238E27FC236}">
                <a16:creationId xmlns="" xmlns:a16="http://schemas.microsoft.com/office/drawing/2014/main" id="{9FD35FDE-44D5-69AA-B56A-DAAC1C428CDD}"/>
              </a:ext>
            </a:extLst>
          </p:cNvPr>
          <p:cNvSpPr/>
          <p:nvPr/>
        </p:nvSpPr>
        <p:spPr>
          <a:xfrm>
            <a:off x="74550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6393055" y="4682505"/>
            <a:ext cx="1632616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https://saratovgarantfond.ru</a:t>
            </a:r>
            <a:r>
              <a:rPr lang="en-US" sz="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E95975D5-91C3-3E7B-853F-21C2CD5F1A04}"/>
              </a:ext>
            </a:extLst>
          </p:cNvPr>
          <p:cNvSpPr/>
          <p:nvPr/>
        </p:nvSpPr>
        <p:spPr>
          <a:xfrm>
            <a:off x="2603698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8E8AC662-A2F8-BE41-67F7-2E05358356A9}"/>
              </a:ext>
            </a:extLst>
          </p:cNvPr>
          <p:cNvSpPr txBox="1"/>
          <p:nvPr/>
        </p:nvSpPr>
        <p:spPr>
          <a:xfrm>
            <a:off x="2603699" y="4074342"/>
            <a:ext cx="1456918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>
                <a:latin typeface="Arial" panose="020B0604020202020204" pitchFamily="34" charset="0"/>
                <a:cs typeface="Arial" panose="020B0604020202020204" pitchFamily="34" charset="0"/>
              </a:rPr>
              <a:t>ФОНД СОДЕЙСТВИЯ РАЗВИТИЮ ВЕНЧУРНЫХ ИНВЕСТИЦИЙ В МАЛЫЕ ПРЕДПРИЯТИЯ В НАУЧНО-ТЕХНИЧЕСКОЙ СФЕРЕ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2823328" y="5040326"/>
            <a:ext cx="1113671" cy="18606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https://fsimp.ru/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Скругленный прямоугольник 61">
            <a:extLst>
              <a:ext uri="{FF2B5EF4-FFF2-40B4-BE49-F238E27FC236}">
                <a16:creationId xmlns="" xmlns:a16="http://schemas.microsoft.com/office/drawing/2014/main" id="{33B0C178-5D40-A28A-2614-96914272F53B}"/>
              </a:ext>
            </a:extLst>
          </p:cNvPr>
          <p:cNvSpPr/>
          <p:nvPr/>
        </p:nvSpPr>
        <p:spPr>
          <a:xfrm>
            <a:off x="443219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63" name="TextBox 62">
            <a:extLst>
              <a:ext uri="{FF2B5EF4-FFF2-40B4-BE49-F238E27FC236}">
                <a16:creationId xmlns="" xmlns:a16="http://schemas.microsoft.com/office/drawing/2014/main" id="{DDE765BB-949A-B404-9239-345EA25CC23C}"/>
              </a:ext>
            </a:extLst>
          </p:cNvPr>
          <p:cNvSpPr txBox="1"/>
          <p:nvPr/>
        </p:nvSpPr>
        <p:spPr>
          <a:xfrm>
            <a:off x="4432191" y="4074342"/>
            <a:ext cx="145691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b="1" dirty="0" smtClean="0"/>
              <a:t>ПАЛАТА РЕМЕСЕЛ САРАТОВСКОЙ ОБЛАСТИ</a:t>
            </a:r>
            <a:endParaRPr lang="x-none" sz="9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4440235" y="4594540"/>
            <a:ext cx="1448873" cy="26796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https://remeslo-saratov.ru/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0" name="Скругленный прямоугольник 69">
            <a:extLst>
              <a:ext uri="{FF2B5EF4-FFF2-40B4-BE49-F238E27FC236}">
                <a16:creationId xmlns="" xmlns:a16="http://schemas.microsoft.com/office/drawing/2014/main" id="{6841A548-C249-DE1A-6B4E-2631A272228B}"/>
              </a:ext>
            </a:extLst>
          </p:cNvPr>
          <p:cNvSpPr/>
          <p:nvPr/>
        </p:nvSpPr>
        <p:spPr>
          <a:xfrm>
            <a:off x="8183500" y="3390807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73" name="Picture 2" descr="логотип Мой бизнес | С 1 января 2023 года Администрация Чарышского района  Алтайского края преобразована в Администрацию муниципального округа  Чарышский район Алтайского края.">
            <a:extLst>
              <a:ext uri="{FF2B5EF4-FFF2-40B4-BE49-F238E27FC236}">
                <a16:creationId xmlns="" xmlns:a16="http://schemas.microsoft.com/office/drawing/2014/main" id="{CB9E44DB-1C66-11F1-4DA7-8FAD32372A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748" y="1614226"/>
            <a:ext cx="943068" cy="4210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Корпорация развития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80114" y="1536483"/>
            <a:ext cx="1256886" cy="428626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TextBox 4"/>
          <p:cNvSpPr txBox="1"/>
          <p:nvPr/>
        </p:nvSpPr>
        <p:spPr>
          <a:xfrm>
            <a:off x="2925732" y="1614226"/>
            <a:ext cx="126947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00" b="1" dirty="0" smtClean="0"/>
              <a:t>Корпорация развития Саратовской области</a:t>
            </a:r>
            <a:endParaRPr lang="ru-RU" sz="900" b="1" dirty="0"/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243" y="1536484"/>
            <a:ext cx="1356866" cy="5767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7511" y="1526428"/>
            <a:ext cx="1285876" cy="589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4" name="Picture 8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6323" y="1526429"/>
            <a:ext cx="1404099" cy="55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5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5366" y="3474643"/>
            <a:ext cx="1209675" cy="4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7" name="Picture 11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635" y="3390807"/>
            <a:ext cx="1070180" cy="5544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8" name="Picture 1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3055" y="3429146"/>
            <a:ext cx="1474788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50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2168310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9B83FABD-A56B-D9B1-C69E-50C46E0F43F7}"/>
              </a:ext>
            </a:extLst>
          </p:cNvPr>
          <p:cNvSpPr/>
          <p:nvPr/>
        </p:nvSpPr>
        <p:spPr>
          <a:xfrm>
            <a:off x="3271384" y="1942820"/>
            <a:ext cx="2291434" cy="999612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Скругленный прямоугольник 7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>
            <a:off x="178419" y="899302"/>
            <a:ext cx="2949995" cy="852271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ru-RU" b="1" dirty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  <a:endParaRPr lang="ru-RU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Административное деление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0F987C6D-C32D-6FF9-471D-63FF34B39D49}"/>
              </a:ext>
            </a:extLst>
          </p:cNvPr>
          <p:cNvSpPr/>
          <p:nvPr/>
        </p:nvSpPr>
        <p:spPr>
          <a:xfrm>
            <a:off x="3271385" y="1591777"/>
            <a:ext cx="2325878" cy="865560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9,9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algn="ctr"/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– 3,2 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тыс.чел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99B0BA65-2835-9851-C50D-F3202D10DA63}"/>
              </a:ext>
            </a:extLst>
          </p:cNvPr>
          <p:cNvSpPr txBox="1"/>
          <p:nvPr/>
        </p:nvSpPr>
        <p:spPr>
          <a:xfrm>
            <a:off x="363255" y="2786287"/>
            <a:ext cx="4826299" cy="150810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4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      Транспортная </a:t>
            </a:r>
            <a:r>
              <a:rPr lang="ru-RU" sz="1400" b="1" dirty="0">
                <a:latin typeface="Arial" panose="020B0604020202020204" pitchFamily="34" charset="0"/>
                <a:cs typeface="Arial" panose="020B0604020202020204" pitchFamily="34" charset="0"/>
              </a:rPr>
              <a:t>доступность </a:t>
            </a:r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Скругленный прямоугольник 21">
            <a:extLst>
              <a:ext uri="{FF2B5EF4-FFF2-40B4-BE49-F238E27FC236}">
                <a16:creationId xmlns="" xmlns:a16="http://schemas.microsoft.com/office/drawing/2014/main" id="{33E0C760-153D-86CB-4F6E-EB7A99B9E374}"/>
              </a:ext>
            </a:extLst>
          </p:cNvPr>
          <p:cNvSpPr/>
          <p:nvPr/>
        </p:nvSpPr>
        <p:spPr>
          <a:xfrm>
            <a:off x="481243" y="4460356"/>
            <a:ext cx="2314086" cy="945414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1" name="Скругленный прямоугольник 40">
            <a:extLst>
              <a:ext uri="{FF2B5EF4-FFF2-40B4-BE49-F238E27FC236}">
                <a16:creationId xmlns="" xmlns:a16="http://schemas.microsoft.com/office/drawing/2014/main" id="{34635477-1B2D-01F3-8FB7-2516AED14752}"/>
              </a:ext>
            </a:extLst>
          </p:cNvPr>
          <p:cNvSpPr/>
          <p:nvPr/>
        </p:nvSpPr>
        <p:spPr>
          <a:xfrm>
            <a:off x="512956" y="2500443"/>
            <a:ext cx="2620842" cy="1039896"/>
          </a:xfrm>
          <a:prstGeom prst="roundRect">
            <a:avLst>
              <a:gd name="adj" fmla="val 25094"/>
            </a:avLst>
          </a:prstGeom>
          <a:solidFill>
            <a:srgbClr val="B1C1E4"/>
          </a:solidFill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Административный центр-</a:t>
            </a:r>
            <a:r>
              <a:rPr lang="ru-RU" sz="1100" dirty="0" err="1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ru-RU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муниципальных </a:t>
            </a:r>
            <a:endParaRPr lang="ru-RU" sz="1100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образования,</a:t>
            </a:r>
          </a:p>
          <a:p>
            <a:pPr algn="ctr"/>
            <a:r>
              <a:rPr lang="ru-RU" sz="11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30 населенных пунктов</a:t>
            </a:r>
            <a:endParaRPr lang="x-none" sz="11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0F7716E0-33E1-47CC-F22F-F3F1AB99120C}"/>
              </a:ext>
            </a:extLst>
          </p:cNvPr>
          <p:cNvSpPr txBox="1"/>
          <p:nvPr/>
        </p:nvSpPr>
        <p:spPr>
          <a:xfrm>
            <a:off x="586176" y="3041500"/>
            <a:ext cx="1383767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автотранспорт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8" name="TextBox 87">
            <a:extLst>
              <a:ext uri="{FF2B5EF4-FFF2-40B4-BE49-F238E27FC236}">
                <a16:creationId xmlns="" xmlns:a16="http://schemas.microsoft.com/office/drawing/2014/main" id="{8DB2A8B5-932C-6F5C-9F50-499F12240835}"/>
              </a:ext>
            </a:extLst>
          </p:cNvPr>
          <p:cNvSpPr txBox="1"/>
          <p:nvPr/>
        </p:nvSpPr>
        <p:spPr>
          <a:xfrm rot="10800000" flipV="1">
            <a:off x="530582" y="4869239"/>
            <a:ext cx="2285464" cy="4154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900" dirty="0">
                <a:latin typeface="Arial" panose="020B0604020202020204" pitchFamily="34" charset="0"/>
                <a:cs typeface="Arial" panose="020B0604020202020204" pitchFamily="34" charset="0"/>
              </a:rPr>
              <a:t>автомобильная дорога федерального значения Москва — Рязань — Пенза — Самара — Уфа — Челябинск</a:t>
            </a: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334DEC60-4596-7546-82CF-16EB7993E4E7}"/>
              </a:ext>
            </a:extLst>
          </p:cNvPr>
          <p:cNvSpPr/>
          <p:nvPr/>
        </p:nvSpPr>
        <p:spPr>
          <a:xfrm>
            <a:off x="3341580" y="4475442"/>
            <a:ext cx="2185485" cy="903598"/>
          </a:xfrm>
          <a:prstGeom prst="roundRect">
            <a:avLst>
              <a:gd name="adj" fmla="val 24466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896E86D3-C60C-F8B4-9BCE-E384B0CF5CF1}"/>
              </a:ext>
            </a:extLst>
          </p:cNvPr>
          <p:cNvSpPr txBox="1"/>
          <p:nvPr/>
        </p:nvSpPr>
        <p:spPr>
          <a:xfrm>
            <a:off x="3424957" y="3090279"/>
            <a:ext cx="1576575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b="1" spc="-30" dirty="0" smtClean="0">
                <a:latin typeface="Arial" panose="020B0604020202020204" pitchFamily="34" charset="0"/>
                <a:cs typeface="Arial" panose="020B0604020202020204" pitchFamily="34" charset="0"/>
              </a:rPr>
              <a:t>ж/д</a:t>
            </a:r>
            <a:endParaRPr lang="ru-RU" sz="1100" b="1" spc="-3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="" xmlns:a16="http://schemas.microsoft.com/office/drawing/2014/main" id="{EEBAD4BC-722C-8F18-6F6A-EE9A29BE3239}"/>
              </a:ext>
            </a:extLst>
          </p:cNvPr>
          <p:cNvSpPr txBox="1"/>
          <p:nvPr/>
        </p:nvSpPr>
        <p:spPr>
          <a:xfrm rot="10800000" flipV="1">
            <a:off x="3482419" y="3061927"/>
            <a:ext cx="1519112" cy="227754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Ст.Барнуковка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до </a:t>
            </a:r>
            <a:r>
              <a:rPr lang="ru-RU" sz="9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 23 км.</a:t>
            </a: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производятся погрузочно-разгрузочные операции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="" xmlns:a16="http://schemas.microsoft.com/office/drawing/2014/main" id="{F03E8347-34B6-89F2-E98E-7F490ADEFA8C}"/>
              </a:ext>
            </a:extLst>
          </p:cNvPr>
          <p:cNvSpPr txBox="1"/>
          <p:nvPr/>
        </p:nvSpPr>
        <p:spPr>
          <a:xfrm>
            <a:off x="586176" y="4550575"/>
            <a:ext cx="1779365" cy="35394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900" dirty="0" smtClean="0">
                <a:latin typeface="Arial" panose="020B0604020202020204" pitchFamily="34" charset="0"/>
                <a:cs typeface="Arial" panose="020B0604020202020204" pitchFamily="34" charset="0"/>
              </a:rPr>
              <a:t>М-5 «Урал»</a:t>
            </a:r>
            <a:endParaRPr lang="ru-RU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FDB829ED-5AD9-E391-3DCA-96E4C7799FF6}"/>
              </a:ext>
            </a:extLst>
          </p:cNvPr>
          <p:cNvSpPr txBox="1"/>
          <p:nvPr/>
        </p:nvSpPr>
        <p:spPr>
          <a:xfrm>
            <a:off x="627017" y="550177"/>
            <a:ext cx="9125075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ОБЩАЯ ХАРАКТЕРИСТИКА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</a:t>
            </a:r>
            <a:r>
              <a:rPr lang="x-none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4576" y="1591777"/>
            <a:ext cx="4044728" cy="3166283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0" name="TextBox 49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791582" y="3085507"/>
            <a:ext cx="261000" cy="173531"/>
          </a:xfrm>
          <a:prstGeom prst="rightArrow">
            <a:avLst/>
          </a:prstGeom>
          <a:ln>
            <a:solidFill>
              <a:srgbClr val="B1C1E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3" name="Стрелка вправо 52"/>
          <p:cNvSpPr/>
          <p:nvPr/>
        </p:nvSpPr>
        <p:spPr>
          <a:xfrm flipV="1">
            <a:off x="791582" y="3316986"/>
            <a:ext cx="261000" cy="16649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54" name="Скругленный прямоугольник 53">
            <a:extLst>
              <a:ext uri="{FF2B5EF4-FFF2-40B4-BE49-F238E27FC236}">
                <a16:creationId xmlns="" xmlns:a16="http://schemas.microsoft.com/office/drawing/2014/main" id="{1AE15D8A-DAB9-999D-A902-FEF6AB2B0D64}"/>
              </a:ext>
            </a:extLst>
          </p:cNvPr>
          <p:cNvSpPr/>
          <p:nvPr/>
        </p:nvSpPr>
        <p:spPr>
          <a:xfrm flipH="1">
            <a:off x="3356516" y="1340941"/>
            <a:ext cx="2956851" cy="318413"/>
          </a:xfrm>
          <a:prstGeom prst="roundRect">
            <a:avLst>
              <a:gd name="adj" fmla="val 25094"/>
            </a:avLst>
          </a:prstGeom>
          <a:noFill/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endParaRPr lang="ru-RU" sz="1400" b="1" dirty="0" smtClean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/>
            <a:r>
              <a:rPr lang="ru-RU" sz="14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Численность населения</a:t>
            </a:r>
            <a:endParaRPr lang="x-none" sz="1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 rot="10800000" flipV="1">
            <a:off x="3482421" y="4167664"/>
            <a:ext cx="224317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 </a:t>
            </a:r>
            <a:endParaRPr lang="x-none" sz="1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28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МЕРЫ ГОСУДАРСТВЕННОЙ ПОДДЕРЖКИ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97668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1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меры господдержки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4" name="Скругленный прямоугольник 43">
            <a:extLst>
              <a:ext uri="{FF2B5EF4-FFF2-40B4-BE49-F238E27FC236}">
                <a16:creationId xmlns="" xmlns:a16="http://schemas.microsoft.com/office/drawing/2014/main" id="{536BD308-6967-8AF5-7432-C3280FD3FCAB}"/>
              </a:ext>
            </a:extLst>
          </p:cNvPr>
          <p:cNvSpPr/>
          <p:nvPr/>
        </p:nvSpPr>
        <p:spPr>
          <a:xfrm>
            <a:off x="745508" y="1526428"/>
            <a:ext cx="1456918" cy="586798"/>
          </a:xfrm>
          <a:prstGeom prst="roundRect">
            <a:avLst>
              <a:gd name="adj" fmla="val 29906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sp>
        <p:nvSpPr>
          <p:cNvPr id="31" name="Скругленный прямоугольник 30">
            <a:extLst>
              <a:ext uri="{FF2B5EF4-FFF2-40B4-BE49-F238E27FC236}">
                <a16:creationId xmlns="" xmlns:a16="http://schemas.microsoft.com/office/drawing/2014/main" id="{3DA13379-7070-0B20-1B13-073470D0CFB7}"/>
              </a:ext>
            </a:extLst>
          </p:cNvPr>
          <p:cNvSpPr/>
          <p:nvPr/>
        </p:nvSpPr>
        <p:spPr>
          <a:xfrm>
            <a:off x="2735747" y="919509"/>
            <a:ext cx="3664183" cy="364537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МЕХАНИЗМ  РАБОТЫ  С ИНВЕСТОРАМИ</a:t>
            </a:r>
            <a:endParaRPr lang="en-US" sz="9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5" name="Скругленный прямоугольник 34">
            <a:extLst>
              <a:ext uri="{FF2B5EF4-FFF2-40B4-BE49-F238E27FC236}">
                <a16:creationId xmlns="" xmlns:a16="http://schemas.microsoft.com/office/drawing/2014/main" id="{FEB17594-FA55-5D4B-A29C-3B4D61CD6D8D}"/>
              </a:ext>
            </a:extLst>
          </p:cNvPr>
          <p:cNvSpPr/>
          <p:nvPr/>
        </p:nvSpPr>
        <p:spPr>
          <a:xfrm>
            <a:off x="1122884" y="1632100"/>
            <a:ext cx="1480814" cy="37545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бращение инвестора в администрацию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B81A249F-DCE3-08A0-4B87-C67630735136}"/>
              </a:ext>
            </a:extLst>
          </p:cNvPr>
          <p:cNvSpPr/>
          <p:nvPr/>
        </p:nvSpPr>
        <p:spPr>
          <a:xfrm>
            <a:off x="5076838" y="1537774"/>
            <a:ext cx="2671692" cy="37545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Разбор заявки, встреча с инвестором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3FEF74B3-ADEE-BCE6-D097-03A5BBB0295C}"/>
              </a:ext>
            </a:extLst>
          </p:cNvPr>
          <p:cNvSpPr/>
          <p:nvPr/>
        </p:nvSpPr>
        <p:spPr>
          <a:xfrm>
            <a:off x="5076841" y="2134053"/>
            <a:ext cx="2671689" cy="2965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площадки, анализ мер поддержки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Скругленный прямоугольник 48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1122884" y="4155943"/>
            <a:ext cx="1258944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ФЕДЕРАЛЬНЫЕ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0C8E6F72-ACE9-B06A-C36F-14240F9C08ED}"/>
              </a:ext>
            </a:extLst>
          </p:cNvPr>
          <p:cNvSpPr/>
          <p:nvPr/>
        </p:nvSpPr>
        <p:spPr>
          <a:xfrm>
            <a:off x="5064084" y="3614992"/>
            <a:ext cx="2671691" cy="34597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Сопровождение проекта до завершения </a:t>
            </a:r>
            <a:endParaRPr lang="en-US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0" name="Скругленный прямоугольник 59">
            <a:extLst>
              <a:ext uri="{FF2B5EF4-FFF2-40B4-BE49-F238E27FC236}">
                <a16:creationId xmlns="" xmlns:a16="http://schemas.microsoft.com/office/drawing/2014/main" id="{4799F6AF-2D83-0543-6070-AD3C85DAE524}"/>
              </a:ext>
            </a:extLst>
          </p:cNvPr>
          <p:cNvSpPr/>
          <p:nvPr/>
        </p:nvSpPr>
        <p:spPr>
          <a:xfrm>
            <a:off x="1122884" y="2309531"/>
            <a:ext cx="1480814" cy="5511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акрепление  ответственного специалиста за проектом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4" name="Скругленный прямоугольник 63">
            <a:extLst>
              <a:ext uri="{FF2B5EF4-FFF2-40B4-BE49-F238E27FC236}">
                <a16:creationId xmlns="" xmlns:a16="http://schemas.microsoft.com/office/drawing/2014/main" id="{B18BBBB6-B986-F405-356C-1830AD96E294}"/>
              </a:ext>
            </a:extLst>
          </p:cNvPr>
          <p:cNvSpPr/>
          <p:nvPr/>
        </p:nvSpPr>
        <p:spPr>
          <a:xfrm>
            <a:off x="5076841" y="2557846"/>
            <a:ext cx="2671691" cy="903682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Рассмотрение заявки на заседание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Совета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улучшению инвестиционного климата,</a:t>
            </a:r>
          </a:p>
          <a:p>
            <a:pPr algn="ctr"/>
            <a:r>
              <a:rPr lang="ru-RU" sz="9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поддержке инвестиционных проектов и экспертному отбору стратегических </a:t>
            </a:r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проектов, заключение инвестиционного соглашения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2" name="Прямая со стрелкой 31"/>
          <p:cNvCxnSpPr/>
          <p:nvPr/>
        </p:nvCxnSpPr>
        <p:spPr>
          <a:xfrm>
            <a:off x="2735747" y="1725500"/>
            <a:ext cx="225296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Прямая со стрелкой 66"/>
          <p:cNvCxnSpPr/>
          <p:nvPr/>
        </p:nvCxnSpPr>
        <p:spPr>
          <a:xfrm>
            <a:off x="2735747" y="1819826"/>
            <a:ext cx="2328337" cy="489705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Прямая со стрелкой 54"/>
          <p:cNvCxnSpPr/>
          <p:nvPr/>
        </p:nvCxnSpPr>
        <p:spPr>
          <a:xfrm>
            <a:off x="2603698" y="2742902"/>
            <a:ext cx="2460386" cy="955876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" name="Прямая со стрелкой 75"/>
          <p:cNvCxnSpPr>
            <a:stCxn id="60" idx="3"/>
          </p:cNvCxnSpPr>
          <p:nvPr/>
        </p:nvCxnSpPr>
        <p:spPr>
          <a:xfrm>
            <a:off x="2603698" y="2585122"/>
            <a:ext cx="2385017" cy="315561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34" name="Прямая соединительная линия 9233"/>
          <p:cNvCxnSpPr/>
          <p:nvPr/>
        </p:nvCxnSpPr>
        <p:spPr>
          <a:xfrm>
            <a:off x="2072640" y="1284046"/>
            <a:ext cx="4907280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Прямая соединительная линия 64"/>
          <p:cNvCxnSpPr/>
          <p:nvPr/>
        </p:nvCxnSpPr>
        <p:spPr>
          <a:xfrm>
            <a:off x="2072640" y="1284046"/>
            <a:ext cx="0" cy="332927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Прямая соединительная линия 68"/>
          <p:cNvCxnSpPr/>
          <p:nvPr/>
        </p:nvCxnSpPr>
        <p:spPr>
          <a:xfrm>
            <a:off x="6979920" y="1284046"/>
            <a:ext cx="0" cy="199540"/>
          </a:xfrm>
          <a:prstGeom prst="line">
            <a:avLst/>
          </a:prstGeom>
          <a:ln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Прямая со стрелкой 80"/>
          <p:cNvCxnSpPr/>
          <p:nvPr/>
        </p:nvCxnSpPr>
        <p:spPr>
          <a:xfrm flipH="1">
            <a:off x="2072640" y="3796444"/>
            <a:ext cx="2916075" cy="0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Прямая со стрелкой 85"/>
          <p:cNvCxnSpPr/>
          <p:nvPr/>
        </p:nvCxnSpPr>
        <p:spPr>
          <a:xfrm>
            <a:off x="2072640" y="2939355"/>
            <a:ext cx="0" cy="848626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249" name="Прямая со стрелкой 9248"/>
          <p:cNvCxnSpPr/>
          <p:nvPr/>
        </p:nvCxnSpPr>
        <p:spPr>
          <a:xfrm>
            <a:off x="2072640" y="2007553"/>
            <a:ext cx="0" cy="274754"/>
          </a:xfrm>
          <a:prstGeom prst="straightConnector1">
            <a:avLst/>
          </a:prstGeom>
          <a:ln>
            <a:solidFill>
              <a:schemeClr val="tx2"/>
            </a:solidFill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4" name="Скругленный прямоугольник 143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4434612" y="4176263"/>
            <a:ext cx="1258944" cy="261493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РЕГИОНАЛЬНЫЕ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CCE1A1AC-DAEB-CCA8-8C14-0F60DB7AEE2B}"/>
              </a:ext>
            </a:extLst>
          </p:cNvPr>
          <p:cNvSpPr/>
          <p:nvPr/>
        </p:nvSpPr>
        <p:spPr>
          <a:xfrm>
            <a:off x="7455740" y="4153277"/>
            <a:ext cx="1258944" cy="23850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9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МУНИЦИПАЛЬНЫЕ</a:t>
            </a:r>
            <a:endParaRPr lang="x-none" sz="9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66" name="Прямоугольник 9265"/>
          <p:cNvSpPr/>
          <p:nvPr/>
        </p:nvSpPr>
        <p:spPr>
          <a:xfrm>
            <a:off x="627016" y="4417436"/>
            <a:ext cx="2748279" cy="18620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Поддержка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ВЭБ.РФ по линии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моногородов. </a:t>
            </a:r>
          </a:p>
          <a:p>
            <a:pPr marL="171450" indent="-171450">
              <a:buFont typeface="Arial" pitchFamily="34" charset="0"/>
              <a:buChar char="•"/>
            </a:pPr>
            <a:r>
              <a:rPr lang="ru-RU" sz="1000" dirty="0" err="1" smtClean="0">
                <a:latin typeface="Times New Roman" pitchFamily="18" charset="0"/>
                <a:cs typeface="Times New Roman" pitchFamily="18" charset="0"/>
              </a:rPr>
              <a:t>Софинансирование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000" dirty="0">
                <a:latin typeface="Times New Roman" pitchFamily="18" charset="0"/>
                <a:cs typeface="Times New Roman" pitchFamily="18" charset="0"/>
              </a:rPr>
              <a:t>строительства инфраструктуры до 750 млн. руб. Возвратное финансирование под 1% годовых, от 5 млн. руб. до 2 млрд. руб., срок от 7 до 15 лет, не более 80% стоимости </a:t>
            </a:r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проекта. </a:t>
            </a:r>
            <a:endParaRPr lang="ru-RU" sz="10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Гранты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на создание туристической инфраструктуры по линии </a:t>
            </a:r>
            <a:r>
              <a:rPr lang="ru-RU" sz="1100" dirty="0" err="1">
                <a:latin typeface="Times New Roman" pitchFamily="18" charset="0"/>
                <a:cs typeface="Times New Roman" pitchFamily="18" charset="0"/>
              </a:rPr>
              <a:t>Минэконом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РФ.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7" name="Прямоугольник 9266"/>
          <p:cNvSpPr/>
          <p:nvPr/>
        </p:nvSpPr>
        <p:spPr>
          <a:xfrm>
            <a:off x="3268980" y="4545517"/>
            <a:ext cx="3143706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Снижение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ставки налога на имущество с 2,2% до 0,1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%.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Возмещение затрат на инфраструктуры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СЗПК.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Понижение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налоговой ставки при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УСН.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err="1" smtClean="0">
                <a:latin typeface="Times New Roman" pitchFamily="18" charset="0"/>
                <a:cs typeface="Times New Roman" pitchFamily="18" charset="0"/>
              </a:rPr>
              <a:t>Инвестдоговор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Региональный инвестиционный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стандарт.  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Предоставление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ЗУ в аренду без </a:t>
            </a:r>
            <a:r>
              <a:rPr lang="ru-RU" sz="1200" dirty="0" smtClean="0">
                <a:latin typeface="Times New Roman" pitchFamily="18" charset="0"/>
                <a:cs typeface="Times New Roman" pitchFamily="18" charset="0"/>
              </a:rPr>
              <a:t>торгов.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268" name="Прямоугольник 9267"/>
          <p:cNvSpPr/>
          <p:nvPr/>
        </p:nvSpPr>
        <p:spPr>
          <a:xfrm>
            <a:off x="7136718" y="4604509"/>
            <a:ext cx="2210482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Сокращенные сроки прохождения разрешительных </a:t>
            </a:r>
            <a:r>
              <a:rPr lang="ru-RU" sz="1100" dirty="0">
                <a:latin typeface="Times New Roman" pitchFamily="18" charset="0"/>
                <a:cs typeface="Times New Roman" pitchFamily="18" charset="0"/>
              </a:rPr>
              <a:t>процедур в сфере земельных отношений и </a:t>
            </a: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строительства. 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ru-RU" sz="1100" dirty="0" smtClean="0">
                <a:latin typeface="Times New Roman" pitchFamily="18" charset="0"/>
                <a:cs typeface="Times New Roman" pitchFamily="18" charset="0"/>
              </a:rPr>
              <a:t>Сопровождение. Консультирование.  </a:t>
            </a:r>
            <a:r>
              <a:rPr lang="ru-RU" sz="1100" smtClean="0">
                <a:latin typeface="Times New Roman" pitchFamily="18" charset="0"/>
                <a:cs typeface="Times New Roman" pitchFamily="18" charset="0"/>
              </a:rPr>
              <a:t>Информирование.</a:t>
            </a:r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963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" name="Рисунок 66" descr="Презентация с организационной диаграммой со сплошной заливкой">
            <a:extLst>
              <a:ext uri="{FF2B5EF4-FFF2-40B4-BE49-F238E27FC236}">
                <a16:creationId xmlns="" xmlns:a16="http://schemas.microsoft.com/office/drawing/2014/main" id="{A71FDA74-3CF5-F1A5-4106-138AE36E9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776578" y="2501820"/>
            <a:ext cx="360000" cy="360000"/>
          </a:xfrm>
          <a:prstGeom prst="rect">
            <a:avLst/>
          </a:prstGeom>
        </p:spPr>
      </p:pic>
      <p:pic>
        <p:nvPicPr>
          <p:cNvPr id="56" name="Рисунок 55" descr="Портфель со сплошной заливкой">
            <a:extLst>
              <a:ext uri="{FF2B5EF4-FFF2-40B4-BE49-F238E27FC236}">
                <a16:creationId xmlns="" xmlns:a16="http://schemas.microsoft.com/office/drawing/2014/main" id="{E3D5026D-F530-776D-1F39-B579F42740B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1987226" y="2998599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640994" y="226971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6409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627016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627016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ЭФФЕКТИВНАЯ РАБОТА С ИНВЕСТОРАМИ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516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 будущего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300094" y="1376761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86117" y="4824779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86117" y="3931822"/>
            <a:ext cx="4497839" cy="775596"/>
          </a:xfrm>
          <a:prstGeom prst="roundRect">
            <a:avLst>
              <a:gd name="adj" fmla="val 34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ИНВЕСТИЦИОННАЯ ДЕЯТЕЛЬНОСТЬ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01372" y="2517922"/>
            <a:ext cx="167893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создана дорожная карта         по работе с инвесторами </a:t>
            </a: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 rot="10800000" flipV="1">
            <a:off x="2371723" y="2939042"/>
            <a:ext cx="260032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100%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представителей бизнес-сообщества   знакомы с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инвестиционным уполномоченным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618FEF85-AC48-801F-7205-52FD68D929CC}"/>
              </a:ext>
            </a:extLst>
          </p:cNvPr>
          <p:cNvSpPr/>
          <p:nvPr/>
        </p:nvSpPr>
        <p:spPr>
          <a:xfrm>
            <a:off x="5300094" y="2279398"/>
            <a:ext cx="4497839" cy="1483045"/>
          </a:xfrm>
          <a:prstGeom prst="roundRect">
            <a:avLst>
              <a:gd name="adj" fmla="val 16682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77E3B099-CCDB-6CD6-7DE2-CED2B6AE20D0}"/>
              </a:ext>
            </a:extLst>
          </p:cNvPr>
          <p:cNvSpPr txBox="1"/>
          <p:nvPr/>
        </p:nvSpPr>
        <p:spPr>
          <a:xfrm>
            <a:off x="5991016" y="2474071"/>
            <a:ext cx="146782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05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проведён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ремонт коммунальных сетей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5E37CA68-5F42-E3F6-4C90-682B1AD80B30}"/>
              </a:ext>
            </a:extLst>
          </p:cNvPr>
          <p:cNvSpPr txBox="1"/>
          <p:nvPr/>
        </p:nvSpPr>
        <p:spPr>
          <a:xfrm>
            <a:off x="7980101" y="2529780"/>
            <a:ext cx="1678936" cy="96949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улучшена работа учреждений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здравоохранения, в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т.ч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в части приобретения современного оборудования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0DBB4721-DFED-CF1D-F788-C8DB8F076DD0}"/>
              </a:ext>
            </a:extLst>
          </p:cNvPr>
          <p:cNvSpPr txBox="1"/>
          <p:nvPr/>
        </p:nvSpPr>
        <p:spPr>
          <a:xfrm>
            <a:off x="1200634" y="5072979"/>
            <a:ext cx="196150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ссоздание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маршрутов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туристическим объектам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="" xmlns:a16="http://schemas.microsoft.com/office/drawing/2014/main" id="{C37C5565-DE52-186C-6CB0-BF8365BF57B2}"/>
              </a:ext>
            </a:extLst>
          </p:cNvPr>
          <p:cNvSpPr txBox="1"/>
          <p:nvPr/>
        </p:nvSpPr>
        <p:spPr>
          <a:xfrm>
            <a:off x="1200635" y="5688113"/>
            <a:ext cx="2664476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организованы</a:t>
            </a:r>
            <a:r>
              <a:rPr lang="ru-RU" sz="9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9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ежегодные мероприятия, </a:t>
            </a:r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которые пользуются спросом                 у туристов</a:t>
            </a:r>
          </a:p>
        </p:txBody>
      </p:sp>
      <p:pic>
        <p:nvPicPr>
          <p:cNvPr id="28" name="Рисунок 27" descr="Дождь со сплошной заливкой">
            <a:extLst>
              <a:ext uri="{FF2B5EF4-FFF2-40B4-BE49-F238E27FC236}">
                <a16:creationId xmlns="" xmlns:a16="http://schemas.microsoft.com/office/drawing/2014/main" id="{F5D798C4-229A-E583-49AC-F141EA86DBE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769839" y="5691329"/>
            <a:ext cx="360000" cy="360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85158D1E-D578-B354-C1C5-91E0359E2077}"/>
              </a:ext>
            </a:extLst>
          </p:cNvPr>
          <p:cNvSpPr txBox="1"/>
          <p:nvPr/>
        </p:nvSpPr>
        <p:spPr>
          <a:xfrm>
            <a:off x="5847376" y="5069265"/>
            <a:ext cx="2672156" cy="14080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Подбор инвестиционных площадок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Вовлечение неиспользуемых земель с/х назначений в оборот</a:t>
            </a:r>
          </a:p>
          <a:p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на территорию района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инвесторов-производителей</a:t>
            </a: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9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4" name="Рисунок 53" descr="Указатель со сплошной заливкой">
            <a:extLst>
              <a:ext uri="{FF2B5EF4-FFF2-40B4-BE49-F238E27FC236}">
                <a16:creationId xmlns="" xmlns:a16="http://schemas.microsoft.com/office/drawing/2014/main" id="{2E90625B-01F9-43BF-E9A6-4E55458F3806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5419785" y="5058538"/>
            <a:ext cx="360000" cy="360000"/>
          </a:xfrm>
          <a:prstGeom prst="rect">
            <a:avLst/>
          </a:prstGeom>
        </p:spPr>
      </p:pic>
      <p:pic>
        <p:nvPicPr>
          <p:cNvPr id="63" name="Рисунок 62" descr="Больница со сплошной заливкой">
            <a:extLst>
              <a:ext uri="{FF2B5EF4-FFF2-40B4-BE49-F238E27FC236}">
                <a16:creationId xmlns="" xmlns:a16="http://schemas.microsoft.com/office/drawing/2014/main" id="{00C3C3F4-F168-3E9E-D573-6F6FB2802C0D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7539470" y="2516875"/>
            <a:ext cx="360000" cy="360000"/>
          </a:xfrm>
          <a:prstGeom prst="rect">
            <a:avLst/>
          </a:prstGeom>
        </p:spPr>
      </p:pic>
      <p:pic>
        <p:nvPicPr>
          <p:cNvPr id="58" name="Рисунок 57" descr="Схема с ветвлением со сплошной заливкой">
            <a:extLst>
              <a:ext uri="{FF2B5EF4-FFF2-40B4-BE49-F238E27FC236}">
                <a16:creationId xmlns="" xmlns:a16="http://schemas.microsoft.com/office/drawing/2014/main" id="{BF9AC441-E179-D4A0-17BF-C57B0249C6FF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96DAC541-7B7A-43D3-8B79-37D633B846F1}">
                <asvg:svgBlip xmlns:asvg="http://schemas.microsoft.com/office/drawing/2016/SVG/main" xmlns="" r:embed="rId22"/>
              </a:ext>
            </a:extLst>
          </a:blip>
          <a:stretch>
            <a:fillRect/>
          </a:stretch>
        </p:blipFill>
        <p:spPr>
          <a:xfrm>
            <a:off x="5500473" y="2613667"/>
            <a:ext cx="360000" cy="3600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5" y="5069265"/>
            <a:ext cx="618425" cy="371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3603607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04566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контакты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Скругленный прямоугольник 84">
            <a:extLst>
              <a:ext uri="{FF2B5EF4-FFF2-40B4-BE49-F238E27FC236}">
                <a16:creationId xmlns="" xmlns:a16="http://schemas.microsoft.com/office/drawing/2014/main" id="{77A01B19-E683-72F3-D3D4-F5448CED6AA8}"/>
              </a:ext>
            </a:extLst>
          </p:cNvPr>
          <p:cNvSpPr/>
          <p:nvPr/>
        </p:nvSpPr>
        <p:spPr>
          <a:xfrm>
            <a:off x="5086240" y="2561321"/>
            <a:ext cx="4541544" cy="1235998"/>
          </a:xfrm>
          <a:prstGeom prst="roundRect">
            <a:avLst>
              <a:gd name="adj" fmla="val 15395"/>
            </a:avLst>
          </a:prstGeom>
          <a:solidFill>
            <a:srgbClr val="B1C1E4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0BA712A-5970-64F3-6AB3-A9390803029C}"/>
              </a:ext>
            </a:extLst>
          </p:cNvPr>
          <p:cNvSpPr txBox="1"/>
          <p:nvPr/>
        </p:nvSpPr>
        <p:spPr>
          <a:xfrm rot="10800000" flipV="1">
            <a:off x="5341433" y="2809452"/>
            <a:ext cx="356838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УПОЛНОМОЧЕННЫЙ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9" name="TextBox 88">
            <a:extLst>
              <a:ext uri="{FF2B5EF4-FFF2-40B4-BE49-F238E27FC236}">
                <a16:creationId xmlns="" xmlns:a16="http://schemas.microsoft.com/office/drawing/2014/main" id="{2B320D37-28CA-43E4-D047-5092F341CFB8}"/>
              </a:ext>
            </a:extLst>
          </p:cNvPr>
          <p:cNvSpPr txBox="1"/>
          <p:nvPr/>
        </p:nvSpPr>
        <p:spPr>
          <a:xfrm rot="10800000" flipV="1">
            <a:off x="5248293" y="3124670"/>
            <a:ext cx="251812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Исаков Юрий Сергеевич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0" name="TextBox 89">
            <a:extLst>
              <a:ext uri="{FF2B5EF4-FFF2-40B4-BE49-F238E27FC236}">
                <a16:creationId xmlns="" xmlns:a16="http://schemas.microsoft.com/office/drawing/2014/main" id="{A5FA2E06-ACD5-D4CA-CA5A-18E45EE13D6C}"/>
              </a:ext>
            </a:extLst>
          </p:cNvPr>
          <p:cNvSpPr txBox="1"/>
          <p:nvPr/>
        </p:nvSpPr>
        <p:spPr>
          <a:xfrm>
            <a:off x="7868182" y="2978730"/>
            <a:ext cx="143837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r"/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     8(84592) 2-22-58,                                   +7(937) 961-51 79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348A606-ACF8-6089-0C2B-37D064DE94AB}"/>
              </a:ext>
            </a:extLst>
          </p:cNvPr>
          <p:cNvSpPr txBox="1"/>
          <p:nvPr/>
        </p:nvSpPr>
        <p:spPr>
          <a:xfrm>
            <a:off x="8077105" y="3428470"/>
            <a:ext cx="1930831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2" name="Скругленный прямоугольник 91">
            <a:extLst>
              <a:ext uri="{FF2B5EF4-FFF2-40B4-BE49-F238E27FC236}">
                <a16:creationId xmlns="" xmlns:a16="http://schemas.microsoft.com/office/drawing/2014/main" id="{43CFB82D-B6E0-4602-D294-1E834D997346}"/>
              </a:ext>
            </a:extLst>
          </p:cNvPr>
          <p:cNvSpPr/>
          <p:nvPr/>
        </p:nvSpPr>
        <p:spPr>
          <a:xfrm>
            <a:off x="397247" y="960180"/>
            <a:ext cx="4497842" cy="1194572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93" name="TextBox 92">
            <a:extLst>
              <a:ext uri="{FF2B5EF4-FFF2-40B4-BE49-F238E27FC236}">
                <a16:creationId xmlns="" xmlns:a16="http://schemas.microsoft.com/office/drawing/2014/main" id="{34C27CBF-BE07-07F1-AC06-BD6A89B9C6B3}"/>
              </a:ext>
            </a:extLst>
          </p:cNvPr>
          <p:cNvSpPr txBox="1"/>
          <p:nvPr/>
        </p:nvSpPr>
        <p:spPr>
          <a:xfrm>
            <a:off x="713678" y="1005412"/>
            <a:ext cx="322075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МИНИСТЕРСТВО  ИНВЕСТИЦИОННОЙ ПОЛИТИКИ  САРАТОВСКОЙ 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4" name="Скругленный прямоугольник 93">
            <a:extLst>
              <a:ext uri="{FF2B5EF4-FFF2-40B4-BE49-F238E27FC236}">
                <a16:creationId xmlns="" xmlns:a16="http://schemas.microsoft.com/office/drawing/2014/main" id="{D0472071-2FCF-B872-4012-3103771D702C}"/>
              </a:ext>
            </a:extLst>
          </p:cNvPr>
          <p:cNvSpPr/>
          <p:nvPr/>
        </p:nvSpPr>
        <p:spPr>
          <a:xfrm>
            <a:off x="5032341" y="978165"/>
            <a:ext cx="4540635" cy="1176587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5" name="Скругленный прямоугольник 94">
            <a:extLst>
              <a:ext uri="{FF2B5EF4-FFF2-40B4-BE49-F238E27FC236}">
                <a16:creationId xmlns="" xmlns:a16="http://schemas.microsoft.com/office/drawing/2014/main" id="{AA2070FC-B2AE-831D-D4F9-D130744CB387}"/>
              </a:ext>
            </a:extLst>
          </p:cNvPr>
          <p:cNvSpPr/>
          <p:nvPr/>
        </p:nvSpPr>
        <p:spPr>
          <a:xfrm>
            <a:off x="408398" y="2623912"/>
            <a:ext cx="4497842" cy="1164850"/>
          </a:xfrm>
          <a:prstGeom prst="roundRect">
            <a:avLst>
              <a:gd name="adj" fmla="val 1739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97" name="Рисунок 96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FD3091E-30D1-1898-AF91-772644E197F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46234" y="1486458"/>
            <a:ext cx="180000" cy="180000"/>
          </a:xfrm>
          <a:prstGeom prst="rect">
            <a:avLst/>
          </a:prstGeom>
        </p:spPr>
      </p:pic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2F2B9486-26DF-374A-FFFA-6392A5B5FAA8}"/>
              </a:ext>
            </a:extLst>
          </p:cNvPr>
          <p:cNvSpPr txBox="1"/>
          <p:nvPr/>
        </p:nvSpPr>
        <p:spPr>
          <a:xfrm>
            <a:off x="835338" y="1476836"/>
            <a:ext cx="1810830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410012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Саратовская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область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г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ул.Московская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д. 72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0" name="TextBox 99">
            <a:extLst>
              <a:ext uri="{FF2B5EF4-FFF2-40B4-BE49-F238E27FC236}">
                <a16:creationId xmlns="" xmlns:a16="http://schemas.microsoft.com/office/drawing/2014/main" id="{5E102E39-639E-3C66-DA5E-C210980FCAF4}"/>
              </a:ext>
            </a:extLst>
          </p:cNvPr>
          <p:cNvSpPr txBox="1"/>
          <p:nvPr/>
        </p:nvSpPr>
        <p:spPr>
          <a:xfrm>
            <a:off x="3328307" y="1487449"/>
            <a:ext cx="1374709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7(8452) 69-52-62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1" name="TextBox 100">
            <a:extLst>
              <a:ext uri="{FF2B5EF4-FFF2-40B4-BE49-F238E27FC236}">
                <a16:creationId xmlns="" xmlns:a16="http://schemas.microsoft.com/office/drawing/2014/main" id="{43C4A894-8B64-3AFF-9699-BF3CB1DC5528}"/>
              </a:ext>
            </a:extLst>
          </p:cNvPr>
          <p:cNvSpPr txBox="1"/>
          <p:nvPr/>
        </p:nvSpPr>
        <p:spPr>
          <a:xfrm>
            <a:off x="3151576" y="1874404"/>
            <a:ext cx="1721710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mininvest@saratov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gov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en-US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TextBox 105">
            <a:extLst>
              <a:ext uri="{FF2B5EF4-FFF2-40B4-BE49-F238E27FC236}">
                <a16:creationId xmlns="" xmlns:a16="http://schemas.microsoft.com/office/drawing/2014/main" id="{7CE70322-5299-BAFB-9D25-A77A515063F3}"/>
              </a:ext>
            </a:extLst>
          </p:cNvPr>
          <p:cNvSpPr txBox="1"/>
          <p:nvPr/>
        </p:nvSpPr>
        <p:spPr>
          <a:xfrm>
            <a:off x="713678" y="2749062"/>
            <a:ext cx="4239323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АДМИНИСТРАЦИЯ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МУНИЦИПАЛЬНОГО РАЙОНА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8B2905DD-B764-4690-38FB-2431D9518D7C}"/>
              </a:ext>
            </a:extLst>
          </p:cNvPr>
          <p:cNvSpPr txBox="1"/>
          <p:nvPr/>
        </p:nvSpPr>
        <p:spPr>
          <a:xfrm>
            <a:off x="5485634" y="1102887"/>
            <a:ext cx="437321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 ПОДДЕРЖКИ ПРЕДПРИНИМАТЕЛЬСТВА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САРАТОВСКОЙ ОБЛАСТИ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443498F8-1200-3A46-00DC-87A80C8555DD}"/>
              </a:ext>
            </a:extLst>
          </p:cNvPr>
          <p:cNvSpPr txBox="1"/>
          <p:nvPr/>
        </p:nvSpPr>
        <p:spPr>
          <a:xfrm>
            <a:off x="5248294" y="3343202"/>
            <a:ext cx="2562751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Первый заместитель главы администрации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1" name="Рисунок 110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33678" y="3163201"/>
            <a:ext cx="180000" cy="180000"/>
          </a:xfrm>
          <a:prstGeom prst="rect">
            <a:avLst/>
          </a:prstGeom>
        </p:spPr>
      </p:pic>
      <p:pic>
        <p:nvPicPr>
          <p:cNvPr id="112" name="Рисунок 111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5944BED6-27AA-8456-5FE5-59D0D2C718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092925" y="3163201"/>
            <a:ext cx="180000" cy="180000"/>
          </a:xfrm>
          <a:prstGeom prst="rect">
            <a:avLst/>
          </a:prstGeom>
        </p:spPr>
      </p:pic>
      <p:pic>
        <p:nvPicPr>
          <p:cNvPr id="113" name="Рисунок 112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48307" y="4217111"/>
            <a:ext cx="180000" cy="180000"/>
          </a:xfrm>
          <a:prstGeom prst="rect">
            <a:avLst/>
          </a:prstGeom>
        </p:spPr>
      </p:pic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E506FE83-E43F-D5FE-C569-AAFD741095BB}"/>
              </a:ext>
            </a:extLst>
          </p:cNvPr>
          <p:cNvSpPr txBox="1"/>
          <p:nvPr/>
        </p:nvSpPr>
        <p:spPr>
          <a:xfrm>
            <a:off x="713678" y="3108351"/>
            <a:ext cx="2253967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412630 Саратовская область </a:t>
            </a:r>
            <a:r>
              <a:rPr lang="ru-RU" sz="1050" b="1" dirty="0" err="1" smtClean="0">
                <a:latin typeface="Arial" panose="020B0604020202020204" pitchFamily="34" charset="0"/>
                <a:cs typeface="Arial" panose="020B0604020202020204" pitchFamily="34" charset="0"/>
              </a:rPr>
              <a:t>Балтайский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район с. Балтай ул.В.И.Ленина,д.78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5" name="TextBox 114">
            <a:extLst>
              <a:ext uri="{FF2B5EF4-FFF2-40B4-BE49-F238E27FC236}">
                <a16:creationId xmlns="" xmlns:a16="http://schemas.microsoft.com/office/drawing/2014/main" id="{50529039-4229-11E7-959A-27667A61D1C6}"/>
              </a:ext>
            </a:extLst>
          </p:cNvPr>
          <p:cNvSpPr txBox="1"/>
          <p:nvPr/>
        </p:nvSpPr>
        <p:spPr>
          <a:xfrm>
            <a:off x="3351725" y="3149642"/>
            <a:ext cx="120924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+7(84592) 2-22-58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279D6FDC-FDEE-BD4F-4A25-B7646B86629F}"/>
              </a:ext>
            </a:extLst>
          </p:cNvPr>
          <p:cNvSpPr txBox="1"/>
          <p:nvPr/>
        </p:nvSpPr>
        <p:spPr>
          <a:xfrm>
            <a:off x="2967645" y="3490493"/>
            <a:ext cx="2157213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orgotdelbmr@yandex.ru</a:t>
            </a:r>
          </a:p>
        </p:txBody>
      </p:sp>
      <p:pic>
        <p:nvPicPr>
          <p:cNvPr id="117" name="Рисунок 116" descr="Маркер со сплошной заливкой">
            <a:extLst>
              <a:ext uri="{FF2B5EF4-FFF2-40B4-BE49-F238E27FC236}">
                <a16:creationId xmlns="" xmlns:a16="http://schemas.microsoft.com/office/drawing/2014/main" id="{7AEB7BDC-832C-9A62-9941-04879F5EA9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72824" y="5612238"/>
            <a:ext cx="180000" cy="180000"/>
          </a:xfrm>
          <a:prstGeom prst="rect">
            <a:avLst/>
          </a:prstGeom>
        </p:spPr>
      </p:pic>
      <p:pic>
        <p:nvPicPr>
          <p:cNvPr id="118" name="Рисунок 117" descr="Телефонная трубка со сплошной заливкой">
            <a:extLst>
              <a:ext uri="{FF2B5EF4-FFF2-40B4-BE49-F238E27FC236}">
                <a16:creationId xmlns="" xmlns:a16="http://schemas.microsoft.com/office/drawing/2014/main" id="{8FD9D260-D463-34A4-718B-C085B76BE1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3148307" y="5612238"/>
            <a:ext cx="180000" cy="180000"/>
          </a:xfrm>
          <a:prstGeom prst="rect">
            <a:avLst/>
          </a:prstGeom>
        </p:spPr>
      </p:pic>
      <p:pic>
        <p:nvPicPr>
          <p:cNvPr id="119" name="Рисунок 118" descr="Конверт со сплошной заливкой">
            <a:extLst>
              <a:ext uri="{FF2B5EF4-FFF2-40B4-BE49-F238E27FC236}">
                <a16:creationId xmlns="" xmlns:a16="http://schemas.microsoft.com/office/drawing/2014/main" id="{1F5CAFCB-AE4F-4EB2-1316-9620E09C53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3148307" y="5896830"/>
            <a:ext cx="180000" cy="180000"/>
          </a:xfrm>
          <a:prstGeom prst="rect">
            <a:avLst/>
          </a:prstGeom>
        </p:spPr>
      </p:pic>
      <p:sp>
        <p:nvSpPr>
          <p:cNvPr id="120" name="TextBox 119">
            <a:extLst>
              <a:ext uri="{FF2B5EF4-FFF2-40B4-BE49-F238E27FC236}">
                <a16:creationId xmlns="" xmlns:a16="http://schemas.microsoft.com/office/drawing/2014/main" id="{9D1CF503-7447-E298-2516-E4BD72457399}"/>
              </a:ext>
            </a:extLst>
          </p:cNvPr>
          <p:cNvSpPr txBox="1"/>
          <p:nvPr/>
        </p:nvSpPr>
        <p:spPr>
          <a:xfrm>
            <a:off x="5436613" y="1566164"/>
            <a:ext cx="1772438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410012, г. Саратов, ул. Б. Казачья, д. 49/65, оф. 404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7E94770E-689F-2C9E-757E-15C8471B1841}"/>
              </a:ext>
            </a:extLst>
          </p:cNvPr>
          <p:cNvSpPr txBox="1"/>
          <p:nvPr/>
        </p:nvSpPr>
        <p:spPr>
          <a:xfrm>
            <a:off x="8215317" y="1501737"/>
            <a:ext cx="1597676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latin typeface="Arial" panose="020B0604020202020204" pitchFamily="34" charset="0"/>
                <a:cs typeface="Arial" panose="020B0604020202020204" pitchFamily="34" charset="0"/>
              </a:rPr>
              <a:t>+ </a:t>
            </a:r>
            <a:r>
              <a:rPr lang="ru-RU" sz="1050" b="1" dirty="0" smtClean="0">
                <a:latin typeface="Arial" panose="020B0604020202020204" pitchFamily="34" charset="0"/>
                <a:cs typeface="Arial" panose="020B0604020202020204" pitchFamily="34" charset="0"/>
              </a:rPr>
              <a:t>7 (8452) 32-45-24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2" name="TextBox 121">
            <a:extLst>
              <a:ext uri="{FF2B5EF4-FFF2-40B4-BE49-F238E27FC236}">
                <a16:creationId xmlns="" xmlns:a16="http://schemas.microsoft.com/office/drawing/2014/main" id="{B5340265-A72B-D72A-4088-C5E5C7971A51}"/>
              </a:ext>
            </a:extLst>
          </p:cNvPr>
          <p:cNvSpPr txBox="1"/>
          <p:nvPr/>
        </p:nvSpPr>
        <p:spPr>
          <a:xfrm>
            <a:off x="8450266" y="1889329"/>
            <a:ext cx="131654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b="1" dirty="0">
                <a:latin typeface="Arial" panose="020B0604020202020204" pitchFamily="34" charset="0"/>
                <a:cs typeface="Arial" panose="020B0604020202020204" pitchFamily="34" charset="0"/>
              </a:rPr>
              <a:t>info@cpprf.ru</a:t>
            </a:r>
            <a:endParaRPr lang="x-none" sz="105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9" name="Рисунок 38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7868182" y="4150298"/>
            <a:ext cx="234950" cy="23495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78522" y="3047537"/>
            <a:ext cx="182896" cy="182896"/>
          </a:xfrm>
          <a:prstGeom prst="rect">
            <a:avLst/>
          </a:prstGeom>
        </p:spPr>
      </p:pic>
      <p:pic>
        <p:nvPicPr>
          <p:cNvPr id="41" name="Рисунок 40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069970" y="1855662"/>
            <a:ext cx="234950" cy="234950"/>
          </a:xfrm>
          <a:prstGeom prst="rect">
            <a:avLst/>
          </a:prstGeom>
        </p:spPr>
      </p:pic>
      <p:pic>
        <p:nvPicPr>
          <p:cNvPr id="42" name="Рисунок 41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7985657" y="1524046"/>
            <a:ext cx="182896" cy="182896"/>
          </a:xfrm>
          <a:prstGeom prst="rect">
            <a:avLst/>
          </a:prstGeom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604" name="Picture 4" descr="https://sun9-8.userapi.com/s/v1/ig2/OfZZvcLviPg7p-bjx46K6ZKMBLpXM7zJlvBABPuFdmZ6xLY7kWsI3d3mThjFsMxFPVXQXpfC3yP82pT6_uMheuZ-.jpg?quality=96&amp;as=32x34,48x50,72x76,108x114,160x168,240x252,360x378,480x505,540x568,640x673,664x698&amp;from=bu&amp;u=8jmaTxeZtGwqYqk2PYgWIOYD_1SW3pNp773V9Ur9MQk&amp;cs=664x698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8400" y="3889958"/>
            <a:ext cx="2298419" cy="234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6" name="Рисунок 45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799455" y="1848218"/>
            <a:ext cx="234950" cy="234950"/>
          </a:xfrm>
          <a:prstGeom prst="rect">
            <a:avLst/>
          </a:prstGeom>
        </p:spPr>
      </p:pic>
      <p:pic>
        <p:nvPicPr>
          <p:cNvPr id="47" name="Рисунок 46" descr="Маркер со сплошной заливкой">
            <a:extLst>
              <a:ext uri="{FF2B5EF4-FFF2-40B4-BE49-F238E27FC236}">
                <a16:creationId xmlns="" xmlns:a16="http://schemas.microsoft.com/office/drawing/2014/main" id="{92658D91-4F1A-1013-617D-AC88E6FD4101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08673" y="1498639"/>
            <a:ext cx="180000" cy="180000"/>
          </a:xfrm>
          <a:prstGeom prst="rect">
            <a:avLst/>
          </a:prstGeom>
        </p:spPr>
      </p:pic>
      <p:pic>
        <p:nvPicPr>
          <p:cNvPr id="48" name="Рисунок 47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2677860" y="3462244"/>
            <a:ext cx="234950" cy="234950"/>
          </a:xfrm>
          <a:prstGeom prst="rect">
            <a:avLst/>
          </a:prstGeom>
        </p:spPr>
      </p:pic>
      <p:pic>
        <p:nvPicPr>
          <p:cNvPr id="49" name="Рисунок 48" descr="Конверт со сплошной заливкой">
            <a:extLst>
              <a:ext uri="{FF2B5EF4-FFF2-40B4-BE49-F238E27FC236}">
                <a16:creationId xmlns="" xmlns:a16="http://schemas.microsoft.com/office/drawing/2014/main" id="{E947C747-D55E-C59C-CF17-86D66C0DC70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 flipH="1" flipV="1">
            <a:off x="7816077" y="3416141"/>
            <a:ext cx="253785" cy="253785"/>
          </a:xfrm>
          <a:prstGeom prst="rect">
            <a:avLst/>
          </a:prstGeom>
        </p:spPr>
      </p:pic>
      <p:pic>
        <p:nvPicPr>
          <p:cNvPr id="1028" name="Picture 4" descr="https://sun9-35.userapi.com/s/v1/ig2/Q6Duvp8f0rvdR9qkX1XimGIrJLorVJj-Wt16JT2xFyFIhSBQxJECn5CO0wJ6OakE1b2d5xSF9twDU6QEU1chWR9d.jpg?quality=95&amp;as=32x38,48x56,72x85,108x127,160x188,240x282,360x424,480x565,540x635,640x753,720x847,816x960&amp;from=bu&amp;u=EehYNsDO4ABvJeyrfPu_v6n8JfaJ-XbquOfCGL1z7P4&amp;cs=686x807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2744" y="3927121"/>
            <a:ext cx="2306833" cy="22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7409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Скругленный прямоугольник 35">
            <a:extLst>
              <a:ext uri="{FF2B5EF4-FFF2-40B4-BE49-F238E27FC236}">
                <a16:creationId xmlns="" xmlns:a16="http://schemas.microsoft.com/office/drawing/2014/main" id="{2130CE9B-AB8C-0222-EFE1-8E7291C00394}"/>
              </a:ext>
            </a:extLst>
          </p:cNvPr>
          <p:cNvSpPr/>
          <p:nvPr/>
        </p:nvSpPr>
        <p:spPr>
          <a:xfrm>
            <a:off x="195109" y="1835920"/>
            <a:ext cx="2756890" cy="965227"/>
          </a:xfrm>
          <a:prstGeom prst="roundRect">
            <a:avLst>
              <a:gd name="adj" fmla="val 3104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11618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состав рабочей группы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33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="" xmlns:a16="http://schemas.microsoft.com/office/drawing/2014/main" id="{CAD69D41-3248-510A-AFB0-123B3AB54ABA}"/>
              </a:ext>
            </a:extLst>
          </p:cNvPr>
          <p:cNvSpPr txBox="1"/>
          <p:nvPr/>
        </p:nvSpPr>
        <p:spPr>
          <a:xfrm>
            <a:off x="323386" y="1978902"/>
            <a:ext cx="231945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err="1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Храпугин</a:t>
            </a:r>
            <a:r>
              <a:rPr lang="ru-RU" sz="1100" b="1" dirty="0" smtClean="0">
                <a:solidFill>
                  <a:srgbClr val="4756A0"/>
                </a:solidFill>
                <a:latin typeface="Times New Roman" pitchFamily="18" charset="0"/>
                <a:cs typeface="Times New Roman" pitchFamily="18" charset="0"/>
              </a:rPr>
              <a:t> Александр Владимирович</a:t>
            </a:r>
            <a:endParaRPr lang="x-none" sz="1100" b="1" dirty="0">
              <a:solidFill>
                <a:srgbClr val="4756A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807646AF-E484-C689-A840-5261311CC0EA}"/>
              </a:ext>
            </a:extLst>
          </p:cNvPr>
          <p:cNvSpPr txBox="1"/>
          <p:nvPr/>
        </p:nvSpPr>
        <p:spPr>
          <a:xfrm>
            <a:off x="512955" y="2189372"/>
            <a:ext cx="2439044" cy="52322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7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7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latin typeface="Times New Roman" pitchFamily="18" charset="0"/>
                <a:cs typeface="Times New Roman" pitchFamily="18" charset="0"/>
              </a:rPr>
              <a:t>Директор АО «Корпорация развития Саратовской области»</a:t>
            </a:r>
            <a:endParaRPr lang="x-none" sz="1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="" xmlns:a16="http://schemas.microsoft.com/office/drawing/2014/main" id="{C7968DE7-F461-C3B9-7586-7892BEC549F2}"/>
              </a:ext>
            </a:extLst>
          </p:cNvPr>
          <p:cNvSpPr txBox="1"/>
          <p:nvPr/>
        </p:nvSpPr>
        <p:spPr>
          <a:xfrm>
            <a:off x="4501710" y="3259727"/>
            <a:ext cx="1029153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D26EE044-DE4B-77C8-41B4-554D86CDB1FE}"/>
              </a:ext>
            </a:extLst>
          </p:cNvPr>
          <p:cNvSpPr/>
          <p:nvPr/>
        </p:nvSpPr>
        <p:spPr>
          <a:xfrm>
            <a:off x="230640" y="966143"/>
            <a:ext cx="2721359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0000" rIns="108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1050" b="1" dirty="0" smtClean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АО «КОРПОРАЦИЯ  РАЗВИТИЯ  САРАТОВСКОЙ ОБЛАСТИ»</a:t>
            </a:r>
            <a:endParaRPr kumimoji="0" lang="ru-RU" sz="105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9" name="Скругленный прямоугольник 78">
            <a:extLst>
              <a:ext uri="{FF2B5EF4-FFF2-40B4-BE49-F238E27FC236}">
                <a16:creationId xmlns="" xmlns:a16="http://schemas.microsoft.com/office/drawing/2014/main" id="{A3E4DDD0-CA50-1E52-A3DF-3EA8C73CF2C7}"/>
              </a:ext>
            </a:extLst>
          </p:cNvPr>
          <p:cNvSpPr/>
          <p:nvPr/>
        </p:nvSpPr>
        <p:spPr>
          <a:xfrm>
            <a:off x="3830866" y="1528610"/>
            <a:ext cx="551343" cy="551343"/>
          </a:xfrm>
          <a:prstGeom prst="roundRect">
            <a:avLst>
              <a:gd name="adj" fmla="val 50000"/>
            </a:avLst>
          </a:prstGeom>
          <a:solidFill>
            <a:srgbClr val="FEFEFE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640" y="885929"/>
            <a:ext cx="564632" cy="854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Схема 6"/>
          <p:cNvGraphicFramePr/>
          <p:nvPr>
            <p:extLst>
              <p:ext uri="{D42A27DB-BD31-4B8C-83A1-F6EECF244321}">
                <p14:modId xmlns:p14="http://schemas.microsoft.com/office/powerpoint/2010/main" val="1696153746"/>
              </p:ext>
            </p:extLst>
          </p:nvPr>
        </p:nvGraphicFramePr>
        <p:xfrm>
          <a:off x="1650999" y="840713"/>
          <a:ext cx="8115813" cy="53203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120676573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AE96A54D-C92F-81CE-6CC2-44932DA3F03B}"/>
              </a:ext>
            </a:extLst>
          </p:cNvPr>
          <p:cNvSpPr/>
          <p:nvPr/>
        </p:nvSpPr>
        <p:spPr>
          <a:xfrm>
            <a:off x="5289756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НАСЕЛЕНИЕ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НАПРАВЛЕНИЯ СБОРА ИНФОРМАЦИИ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3049634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направление сбора информации</a:t>
            </a:r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D78E57B3-36F0-8C5A-993D-3D5CDFB7B6D0}"/>
              </a:ext>
            </a:extLst>
          </p:cNvPr>
          <p:cNvSpPr/>
          <p:nvPr/>
        </p:nvSpPr>
        <p:spPr>
          <a:xfrm>
            <a:off x="627017" y="1401547"/>
            <a:ext cx="4497842" cy="775597"/>
          </a:xfrm>
          <a:prstGeom prst="roundRect">
            <a:avLst>
              <a:gd name="adj" fmla="val 262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БИЗНЕС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Скругленный прямоугольник 14">
            <a:extLst>
              <a:ext uri="{FF2B5EF4-FFF2-40B4-BE49-F238E27FC236}">
                <a16:creationId xmlns="" xmlns:a16="http://schemas.microsoft.com/office/drawing/2014/main" id="{A6935D2A-AAE5-ADAB-2C88-BCFC87D00B91}"/>
              </a:ext>
            </a:extLst>
          </p:cNvPr>
          <p:cNvSpPr/>
          <p:nvPr/>
        </p:nvSpPr>
        <p:spPr>
          <a:xfrm>
            <a:off x="1778393" y="2434208"/>
            <a:ext cx="2196000" cy="1992826"/>
          </a:xfrm>
          <a:prstGeom prst="roundRect">
            <a:avLst>
              <a:gd name="adj" fmla="val 9691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pic>
        <p:nvPicPr>
          <p:cNvPr id="26" name="Рисунок 25" descr="Портфель со сплошной заливкой">
            <a:extLst>
              <a:ext uri="{FF2B5EF4-FFF2-40B4-BE49-F238E27FC236}">
                <a16:creationId xmlns="" xmlns:a16="http://schemas.microsoft.com/office/drawing/2014/main" id="{6ACD96D6-0E2C-05DF-FEF9-AECC0E063A5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4543393" y="1616716"/>
            <a:ext cx="360000" cy="360000"/>
          </a:xfrm>
          <a:prstGeom prst="rect">
            <a:avLst/>
          </a:prstGeom>
        </p:spPr>
      </p:pic>
      <p:sp>
        <p:nvSpPr>
          <p:cNvPr id="52" name="TextBox 51">
            <a:extLst>
              <a:ext uri="{FF2B5EF4-FFF2-40B4-BE49-F238E27FC236}">
                <a16:creationId xmlns="" xmlns:a16="http://schemas.microsoft.com/office/drawing/2014/main" id="{336D7508-C0BA-E88E-89F7-097298CD629C}"/>
              </a:ext>
            </a:extLst>
          </p:cNvPr>
          <p:cNvSpPr txBox="1"/>
          <p:nvPr/>
        </p:nvSpPr>
        <p:spPr>
          <a:xfrm>
            <a:off x="1885950" y="2578946"/>
            <a:ext cx="193357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</a:p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="" xmlns:a16="http://schemas.microsoft.com/office/drawing/2014/main" id="{8810CF56-CAF6-CFEA-714F-2B2201C7DDDA}"/>
              </a:ext>
            </a:extLst>
          </p:cNvPr>
          <p:cNvSpPr txBox="1"/>
          <p:nvPr/>
        </p:nvSpPr>
        <p:spPr>
          <a:xfrm>
            <a:off x="2105025" y="2979451"/>
            <a:ext cx="1400175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148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B47A37C8-0458-75C8-8033-5DEA9D4AA82B}"/>
              </a:ext>
            </a:extLst>
          </p:cNvPr>
          <p:cNvSpPr txBox="1"/>
          <p:nvPr/>
        </p:nvSpPr>
        <p:spPr>
          <a:xfrm>
            <a:off x="2105025" y="3348783"/>
            <a:ext cx="1714500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субъектов предпринимательства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6" name="TextBox 55">
            <a:extLst>
              <a:ext uri="{FF2B5EF4-FFF2-40B4-BE49-F238E27FC236}">
                <a16:creationId xmlns="" xmlns:a16="http://schemas.microsoft.com/office/drawing/2014/main" id="{C3D8021D-4233-9C78-5EAB-4DEC57477B45}"/>
              </a:ext>
            </a:extLst>
          </p:cNvPr>
          <p:cNvSpPr txBox="1"/>
          <p:nvPr/>
        </p:nvSpPr>
        <p:spPr>
          <a:xfrm>
            <a:off x="2419815" y="3410734"/>
            <a:ext cx="1873405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110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средний</a:t>
            </a:r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147</a:t>
            </a:r>
            <a:r>
              <a:rPr lang="x-none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малы</a:t>
            </a:r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й</a:t>
            </a:r>
            <a:endParaRPr lang="x-none" sz="11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C60D7F56-3F0C-1394-76DC-CE3528DF1E30}"/>
              </a:ext>
            </a:extLst>
          </p:cNvPr>
          <p:cNvSpPr/>
          <p:nvPr/>
        </p:nvSpPr>
        <p:spPr>
          <a:xfrm>
            <a:off x="6179257" y="2434208"/>
            <a:ext cx="2083797" cy="1992826"/>
          </a:xfrm>
          <a:prstGeom prst="roundRect">
            <a:avLst>
              <a:gd name="adj" fmla="val 1677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defTabSz="914400"/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300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респондента (&gt;3%)</a:t>
            </a:r>
          </a:p>
          <a:p>
            <a:pPr lvl="0" defTabSz="914400"/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из 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9964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чел. населения</a:t>
            </a:r>
          </a:p>
          <a:p>
            <a:pPr lvl="0" defTabSz="914400"/>
            <a:r>
              <a:rPr lang="ru-RU" sz="1100" dirty="0" err="1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Балтайского</a:t>
            </a:r>
            <a:r>
              <a:rPr lang="ru-RU" sz="1100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 МР</a:t>
            </a:r>
            <a:endParaRPr lang="ru-RU" sz="1100" dirty="0">
              <a:solidFill>
                <a:srgbClr val="4756A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D9586CB5-C9DC-798B-03CD-07EE06B995F6}"/>
              </a:ext>
            </a:extLst>
          </p:cNvPr>
          <p:cNvSpPr/>
          <p:nvPr/>
        </p:nvSpPr>
        <p:spPr>
          <a:xfrm>
            <a:off x="512956" y="5136885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важнейших проблем и преимуществ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района,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а также потребностей бизнеса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Скругленный прямоугольник 5">
            <a:extLst>
              <a:ext uri="{FF2B5EF4-FFF2-40B4-BE49-F238E27FC236}">
                <a16:creationId xmlns="" xmlns:a16="http://schemas.microsoft.com/office/drawing/2014/main" id="{E1FE089F-D80C-38D7-3446-661EE1730571}"/>
              </a:ext>
            </a:extLst>
          </p:cNvPr>
          <p:cNvSpPr/>
          <p:nvPr/>
        </p:nvSpPr>
        <p:spPr>
          <a:xfrm>
            <a:off x="5289756" y="5204974"/>
            <a:ext cx="4497842" cy="780627"/>
          </a:xfrm>
          <a:prstGeom prst="roundRect">
            <a:avLst>
              <a:gd name="adj" fmla="val 276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rIns="720000" rtlCol="0" anchor="ctr"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Выявление административных проблем                     и сильных сторон развития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756A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района</a:t>
            </a:r>
            <a:endParaRPr kumimoji="0" lang="x-none" sz="1100" b="1" i="0" u="none" strike="noStrike" kern="1200" cap="none" spc="0" normalizeH="0" baseline="0" noProof="0" dirty="0">
              <a:ln>
                <a:noFill/>
              </a:ln>
              <a:solidFill>
                <a:srgbClr val="4756A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7" name="Рисунок 6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491EA56D-26EA-69EF-8AB0-A49EC22CFE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4368156" y="5204974"/>
            <a:ext cx="365554" cy="365554"/>
          </a:xfrm>
          <a:prstGeom prst="rect">
            <a:avLst/>
          </a:prstGeom>
        </p:spPr>
      </p:pic>
      <p:pic>
        <p:nvPicPr>
          <p:cNvPr id="11" name="Рисунок 10" descr="Значок &quot;Галочка1&quot; со сплошной заливкой">
            <a:extLst>
              <a:ext uri="{FF2B5EF4-FFF2-40B4-BE49-F238E27FC236}">
                <a16:creationId xmlns="" xmlns:a16="http://schemas.microsoft.com/office/drawing/2014/main" id="{9CB510B5-1AC5-8AD2-BB0F-9C2D532D437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xmlns="" r:embed="rId9"/>
              </a:ext>
            </a:extLst>
          </a:blip>
          <a:stretch>
            <a:fillRect/>
          </a:stretch>
        </p:blipFill>
        <p:spPr>
          <a:xfrm>
            <a:off x="9311658" y="5214792"/>
            <a:ext cx="365554" cy="365554"/>
          </a:xfrm>
          <a:prstGeom prst="rect">
            <a:avLst/>
          </a:prstGeom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08411" y="1586604"/>
            <a:ext cx="360363" cy="3603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</p:pic>
      <p:sp>
        <p:nvSpPr>
          <p:cNvPr id="8" name="Прямоугольник 7"/>
          <p:cNvSpPr/>
          <p:nvPr/>
        </p:nvSpPr>
        <p:spPr>
          <a:xfrm>
            <a:off x="6389649" y="2434209"/>
            <a:ext cx="1616927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endParaRPr lang="ru-RU" sz="11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АНОНИМНЫЙ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ОНЛАЙН  ОПРОС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94154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56E59B5D-3E38-BADA-DF40-F483FF350175}"/>
              </a:ext>
            </a:extLst>
          </p:cNvPr>
          <p:cNvSpPr/>
          <p:nvPr/>
        </p:nvSpPr>
        <p:spPr>
          <a:xfrm>
            <a:off x="5447964" y="1401547"/>
            <a:ext cx="2968120" cy="4480176"/>
          </a:xfrm>
          <a:prstGeom prst="roundRect">
            <a:avLst>
              <a:gd name="adj" fmla="val 630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AED28E4B-4C9B-EDA1-A133-4F6E183E8935}"/>
              </a:ext>
            </a:extLst>
          </p:cNvPr>
          <p:cNvSpPr/>
          <p:nvPr/>
        </p:nvSpPr>
        <p:spPr>
          <a:xfrm>
            <a:off x="627016" y="1401547"/>
            <a:ext cx="2995954" cy="4480176"/>
          </a:xfrm>
          <a:prstGeom prst="roundRect">
            <a:avLst>
              <a:gd name="adj" fmla="val 6261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>
                <a:latin typeface="Arial" panose="020B0604020202020204" pitchFamily="34" charset="0"/>
                <a:cs typeface="Arial" panose="020B0604020202020204" pitchFamily="34" charset="0"/>
              </a:rPr>
              <a:t>ВЫБОРКА 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ОРГАНИЗАЦИЙ (ИНДИВИДУАЛЬНЫХ ПРЕДПРИНИМАТЕЛЕЙ)</a:t>
            </a:r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ДЛЯ </a:t>
            </a:r>
            <a:r>
              <a:rPr lang="x-none" sz="2400" dirty="0">
                <a:latin typeface="Arial" panose="020B0604020202020204" pitchFamily="34" charset="0"/>
                <a:cs typeface="Arial" panose="020B0604020202020204" pitchFamily="34" charset="0"/>
              </a:rPr>
              <a:t>ОНЛАЙН-ОПРОСА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0611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выборка компаний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7" y="1739902"/>
            <a:ext cx="29519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ОТРАСЛЬ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35E7263-A50C-60F8-2A66-C9158BFA712F}"/>
              </a:ext>
            </a:extLst>
          </p:cNvPr>
          <p:cNvSpPr txBox="1"/>
          <p:nvPr/>
        </p:nvSpPr>
        <p:spPr>
          <a:xfrm>
            <a:off x="5534025" y="1622920"/>
            <a:ext cx="257889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КАТЕГОРИЯ  ПРЕДПРИЯТИЯ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Рисунок 9" descr="Пользователи со сплошной заливкой">
            <a:extLst>
              <a:ext uri="{FF2B5EF4-FFF2-40B4-BE49-F238E27FC236}">
                <a16:creationId xmlns="" xmlns:a16="http://schemas.microsoft.com/office/drawing/2014/main" id="{10CCBE5A-FAA9-12A4-4285-9F19DBC10F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944898" y="1347558"/>
            <a:ext cx="360000" cy="360000"/>
          </a:xfrm>
          <a:prstGeom prst="rect">
            <a:avLst/>
          </a:prstGeom>
        </p:spPr>
      </p:pic>
      <p:pic>
        <p:nvPicPr>
          <p:cNvPr id="20" name="Рисунок 19" descr="Круговая блок-схема со сплошной заливкой">
            <a:extLst>
              <a:ext uri="{FF2B5EF4-FFF2-40B4-BE49-F238E27FC236}">
                <a16:creationId xmlns="" xmlns:a16="http://schemas.microsoft.com/office/drawing/2014/main" id="{A31EE2B5-4FD6-12A1-2E5B-434975C1A4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3124238" y="1506300"/>
            <a:ext cx="360000" cy="360000"/>
          </a:xfrm>
          <a:prstGeom prst="rect">
            <a:avLst/>
          </a:prstGeom>
        </p:spPr>
      </p:pic>
      <p:graphicFrame>
        <p:nvGraphicFramePr>
          <p:cNvPr id="21" name="Диаграмма 20">
            <a:extLst>
              <a:ext uri="{FF2B5EF4-FFF2-40B4-BE49-F238E27FC236}">
                <a16:creationId xmlns="" xmlns:a16="http://schemas.microsoft.com/office/drawing/2014/main" id="{6AB0046B-BE9F-9153-5EAF-FE24679FC1C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75918370"/>
              </p:ext>
            </p:extLst>
          </p:nvPr>
        </p:nvGraphicFramePr>
        <p:xfrm>
          <a:off x="735981" y="1909179"/>
          <a:ext cx="2843036" cy="41049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F27700B9-0A6C-2F4C-6FA5-37D0A2CB067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5489879"/>
              </p:ext>
            </p:extLst>
          </p:nvPr>
        </p:nvGraphicFramePr>
        <p:xfrm>
          <a:off x="5709424" y="1909179"/>
          <a:ext cx="2633280" cy="36427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0"/>
          </a:graphicData>
        </a:graphic>
      </p:graphicFrame>
      <p:sp>
        <p:nvSpPr>
          <p:cNvPr id="30" name="Номер слайда 50">
            <a:extLst>
              <a:ext uri="{FF2B5EF4-FFF2-40B4-BE49-F238E27FC236}">
                <a16:creationId xmlns="" xmlns:a16="http://schemas.microsoft.com/office/drawing/2014/main" id="{A3031E31-6C19-7CC3-9A3E-85BC6821E8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86277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345689" y="774913"/>
            <a:ext cx="2510707" cy="55399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Основные проблемы при реализации </a:t>
            </a:r>
          </a:p>
          <a:p>
            <a:pPr algn="ctr"/>
            <a:r>
              <a:rPr lang="ru-RU" sz="1200" b="1" dirty="0" smtClean="0">
                <a:latin typeface="Times New Roman" pitchFamily="18" charset="0"/>
                <a:cs typeface="Times New Roman" pitchFamily="18" charset="0"/>
              </a:rPr>
              <a:t>инвестиционного проекта</a:t>
            </a:r>
            <a:endParaRPr lang="x-none" sz="12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6" y="163628"/>
            <a:ext cx="246624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анализ опроса бизнеса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106A4766-7FB8-1E60-AC07-C889083B8299}"/>
              </a:ext>
            </a:extLst>
          </p:cNvPr>
          <p:cNvSpPr txBox="1"/>
          <p:nvPr/>
        </p:nvSpPr>
        <p:spPr>
          <a:xfrm>
            <a:off x="627017" y="2007950"/>
            <a:ext cx="2951999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РЕАЛИЗОВАЛИ </a:t>
            </a:r>
          </a:p>
          <a:p>
            <a:pPr algn="ctr"/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ИНВЕСТИЦИОННЫЕ ПРОЕКТЫ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="" xmlns:a16="http://schemas.microsoft.com/office/drawing/2014/main" id="{136176DF-7E83-79D9-D98C-C16A349E3BCF}"/>
              </a:ext>
            </a:extLst>
          </p:cNvPr>
          <p:cNvSpPr txBox="1"/>
          <p:nvPr/>
        </p:nvSpPr>
        <p:spPr>
          <a:xfrm>
            <a:off x="839119" y="3222928"/>
            <a:ext cx="225413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dirty="0" smtClean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частвующие в </a:t>
            </a:r>
            <a:r>
              <a:rPr lang="ru-RU" sz="11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выборке</a:t>
            </a:r>
            <a:endParaRPr lang="x-none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9" name="TextBox 48">
            <a:extLst>
              <a:ext uri="{FF2B5EF4-FFF2-40B4-BE49-F238E27FC236}">
                <a16:creationId xmlns="" xmlns:a16="http://schemas.microsoft.com/office/drawing/2014/main" id="{1B014617-87EF-37E5-0BB4-59168B9B1CFA}"/>
              </a:ext>
            </a:extLst>
          </p:cNvPr>
          <p:cNvSpPr txBox="1"/>
          <p:nvPr/>
        </p:nvSpPr>
        <p:spPr>
          <a:xfrm>
            <a:off x="7029859" y="2675515"/>
            <a:ext cx="244699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Номер слайда 50">
            <a:extLst>
              <a:ext uri="{FF2B5EF4-FFF2-40B4-BE49-F238E27FC236}">
                <a16:creationId xmlns="" xmlns:a16="http://schemas.microsoft.com/office/drawing/2014/main" id="{B8B07B34-80FE-991E-E035-539AE3E332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2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30" name="Диаграмма 29"/>
          <p:cNvGraphicFramePr/>
          <p:nvPr>
            <p:extLst>
              <p:ext uri="{D42A27DB-BD31-4B8C-83A1-F6EECF244321}">
                <p14:modId xmlns:p14="http://schemas.microsoft.com/office/powerpoint/2010/main" val="3330161521"/>
              </p:ext>
            </p:extLst>
          </p:nvPr>
        </p:nvGraphicFramePr>
        <p:xfrm>
          <a:off x="345689" y="1227667"/>
          <a:ext cx="2620535" cy="235187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1" name="Диаграмма 40">
            <a:extLst>
              <a:ext uri="{FF2B5EF4-FFF2-40B4-BE49-F238E27FC236}">
                <a16:creationId xmlns="" xmlns:a16="http://schemas.microsoft.com/office/drawing/2014/main" id="{51A819EE-87B6-8A1A-0730-08E1B3889D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835018253"/>
              </p:ext>
            </p:extLst>
          </p:nvPr>
        </p:nvGraphicFramePr>
        <p:xfrm>
          <a:off x="4505092" y="2607402"/>
          <a:ext cx="3289609" cy="31912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1" name="Прямоугольник 30"/>
          <p:cNvSpPr/>
          <p:nvPr/>
        </p:nvSpPr>
        <p:spPr>
          <a:xfrm rot="10800000" flipV="1">
            <a:off x="4014438" y="1171109"/>
            <a:ext cx="43043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2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200" dirty="0" smtClean="0">
                <a:latin typeface="Arial" panose="020B0604020202020204" pitchFamily="34" charset="0"/>
                <a:cs typeface="Arial" panose="020B0604020202020204" pitchFamily="34" charset="0"/>
              </a:rPr>
              <a:t>              </a:t>
            </a:r>
            <a:endParaRPr lang="x-none" sz="1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4650056" y="2675515"/>
            <a:ext cx="3144645" cy="344481"/>
          </a:xfrm>
          <a:prstGeom prst="rect">
            <a:avLst/>
          </a:prstGeom>
          <a:solidFill>
            <a:srgbClr val="B1C1E4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1200" b="1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Взаимодействие с администрацией</a:t>
            </a:r>
            <a:endParaRPr lang="ru-RU" sz="1200" b="1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33" name="Схема 32"/>
          <p:cNvGraphicFramePr/>
          <p:nvPr>
            <p:extLst>
              <p:ext uri="{D42A27DB-BD31-4B8C-83A1-F6EECF244321}">
                <p14:modId xmlns:p14="http://schemas.microsoft.com/office/powerpoint/2010/main" val="262600654"/>
              </p:ext>
            </p:extLst>
          </p:nvPr>
        </p:nvGraphicFramePr>
        <p:xfrm>
          <a:off x="345689" y="3893119"/>
          <a:ext cx="4159403" cy="20130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34" name="Блок-схема: извлечение 33"/>
          <p:cNvSpPr/>
          <p:nvPr/>
        </p:nvSpPr>
        <p:spPr>
          <a:xfrm>
            <a:off x="8259067" y="1918009"/>
            <a:ext cx="1426967" cy="3922911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организаций-респондентов</a:t>
            </a:r>
            <a:endParaRPr lang="ru-RU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100" dirty="0" smtClean="0">
                <a:solidFill>
                  <a:schemeClr val="tx1"/>
                </a:solidFill>
                <a:latin typeface="Times New Roman" pitchFamily="18" charset="0"/>
                <a:cs typeface="Times New Roman" pitchFamily="18" charset="0"/>
              </a:rPr>
              <a:t>получали государственную финансовую поддержку</a:t>
            </a:r>
            <a:endParaRPr lang="x-none" sz="1100" dirty="0">
              <a:solidFill>
                <a:schemeClr val="tx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5" name="Овал 34"/>
          <p:cNvSpPr/>
          <p:nvPr/>
        </p:nvSpPr>
        <p:spPr>
          <a:xfrm>
            <a:off x="8586439" y="3284534"/>
            <a:ext cx="747130" cy="326602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</a:rPr>
              <a:t>5 %</a:t>
            </a:r>
            <a:endParaRPr lang="ru-RU" b="1" dirty="0">
              <a:solidFill>
                <a:schemeClr val="tx1"/>
              </a:solidFill>
            </a:endParaRPr>
          </a:p>
        </p:txBody>
      </p:sp>
      <p:graphicFrame>
        <p:nvGraphicFramePr>
          <p:cNvPr id="36" name="Схема 35"/>
          <p:cNvGraphicFramePr/>
          <p:nvPr>
            <p:extLst>
              <p:ext uri="{D42A27DB-BD31-4B8C-83A1-F6EECF244321}">
                <p14:modId xmlns:p14="http://schemas.microsoft.com/office/powerpoint/2010/main" val="2888958181"/>
              </p:ext>
            </p:extLst>
          </p:nvPr>
        </p:nvGraphicFramePr>
        <p:xfrm>
          <a:off x="3093257" y="377617"/>
          <a:ext cx="5783113" cy="216918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642279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="" xmlns:a16="http://schemas.microsoft.com/office/drawing/2014/main" id="{7727DE7D-0010-3BC8-3EAE-B3A5A3C874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Скругленный прямоугольник 55">
            <a:extLst>
              <a:ext uri="{FF2B5EF4-FFF2-40B4-BE49-F238E27FC236}">
                <a16:creationId xmlns="" xmlns:a16="http://schemas.microsoft.com/office/drawing/2014/main" id="{9FA1CCCC-27F8-04AE-2D67-9FEF7E4963DB}"/>
              </a:ext>
            </a:extLst>
          </p:cNvPr>
          <p:cNvSpPr/>
          <p:nvPr/>
        </p:nvSpPr>
        <p:spPr>
          <a:xfrm>
            <a:off x="5289754" y="1118114"/>
            <a:ext cx="4497842" cy="1247105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7" name="Скругленный прямоугольник 56">
            <a:extLst>
              <a:ext uri="{FF2B5EF4-FFF2-40B4-BE49-F238E27FC236}">
                <a16:creationId xmlns="" xmlns:a16="http://schemas.microsoft.com/office/drawing/2014/main" id="{37F814F7-C72C-DEBF-A8E0-D0157782DA7F}"/>
              </a:ext>
            </a:extLst>
          </p:cNvPr>
          <p:cNvSpPr/>
          <p:nvPr/>
        </p:nvSpPr>
        <p:spPr>
          <a:xfrm>
            <a:off x="5305521" y="2509321"/>
            <a:ext cx="4497842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58" name="Скругленный прямоугольник 57">
            <a:extLst>
              <a:ext uri="{FF2B5EF4-FFF2-40B4-BE49-F238E27FC236}">
                <a16:creationId xmlns="" xmlns:a16="http://schemas.microsoft.com/office/drawing/2014/main" id="{82B9E135-49A8-AFAE-B5ED-1983DB685625}"/>
              </a:ext>
            </a:extLst>
          </p:cNvPr>
          <p:cNvSpPr/>
          <p:nvPr/>
        </p:nvSpPr>
        <p:spPr>
          <a:xfrm>
            <a:off x="5305521" y="3809125"/>
            <a:ext cx="4497842" cy="1326504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2D7A8C65-2FFC-FA19-1043-FD5C616916B7}"/>
              </a:ext>
            </a:extLst>
          </p:cNvPr>
          <p:cNvSpPr txBox="1"/>
          <p:nvPr/>
        </p:nvSpPr>
        <p:spPr>
          <a:xfrm>
            <a:off x="627016" y="550177"/>
            <a:ext cx="731788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0E7AEE1B-6493-2AAC-9706-2C996F25F138}"/>
              </a:ext>
            </a:extLst>
          </p:cNvPr>
          <p:cNvSpPr/>
          <p:nvPr/>
        </p:nvSpPr>
        <p:spPr>
          <a:xfrm>
            <a:off x="627020" y="163628"/>
            <a:ext cx="3016226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оценка услуг по жизнеобеспечению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96D46BCC-52CE-113E-98A7-2CFA709EE2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Скругленный прямоугольник 22">
            <a:extLst>
              <a:ext uri="{FF2B5EF4-FFF2-40B4-BE49-F238E27FC236}">
                <a16:creationId xmlns="" xmlns:a16="http://schemas.microsoft.com/office/drawing/2014/main" id="{75F4BDB2-1DD7-9775-89B1-819D0A2A7FFF}"/>
              </a:ext>
            </a:extLst>
          </p:cNvPr>
          <p:cNvSpPr/>
          <p:nvPr/>
        </p:nvSpPr>
        <p:spPr>
          <a:xfrm>
            <a:off x="627017" y="5217886"/>
            <a:ext cx="9176347" cy="964937"/>
          </a:xfrm>
          <a:prstGeom prst="roundRect">
            <a:avLst>
              <a:gd name="adj" fmla="val 253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>
              <a:solidFill>
                <a:schemeClr val="tx1"/>
              </a:solidFill>
            </a:endParaRPr>
          </a:p>
        </p:txBody>
      </p:sp>
      <p:sp>
        <p:nvSpPr>
          <p:cNvPr id="24" name="Скругленный прямоугольник 23">
            <a:extLst>
              <a:ext uri="{FF2B5EF4-FFF2-40B4-BE49-F238E27FC236}">
                <a16:creationId xmlns="" xmlns:a16="http://schemas.microsoft.com/office/drawing/2014/main" id="{A2AD330D-FF13-7864-9E54-AAB88FE0D0E9}"/>
              </a:ext>
            </a:extLst>
          </p:cNvPr>
          <p:cNvSpPr/>
          <p:nvPr/>
        </p:nvSpPr>
        <p:spPr>
          <a:xfrm>
            <a:off x="537422" y="1106143"/>
            <a:ext cx="4374213" cy="1259076"/>
          </a:xfrm>
          <a:prstGeom prst="roundRect">
            <a:avLst>
              <a:gd name="adj" fmla="val 24486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E2B503AD-0885-7A92-B50F-6D6B23E4B90F}"/>
              </a:ext>
            </a:extLst>
          </p:cNvPr>
          <p:cNvSpPr txBox="1"/>
          <p:nvPr/>
        </p:nvSpPr>
        <p:spPr>
          <a:xfrm>
            <a:off x="872825" y="1180007"/>
            <a:ext cx="357651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ТРАНСПОРТНОЕ ОБСЛУЖИВАНИЕ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" name="Скругленный прямоугольник 31">
            <a:extLst>
              <a:ext uri="{FF2B5EF4-FFF2-40B4-BE49-F238E27FC236}">
                <a16:creationId xmlns="" xmlns:a16="http://schemas.microsoft.com/office/drawing/2014/main" id="{901A812C-12AC-0269-B78F-98A858EE1EF6}"/>
              </a:ext>
            </a:extLst>
          </p:cNvPr>
          <p:cNvSpPr/>
          <p:nvPr/>
        </p:nvSpPr>
        <p:spPr>
          <a:xfrm>
            <a:off x="627016" y="2509321"/>
            <a:ext cx="4284619" cy="1262854"/>
          </a:xfrm>
          <a:prstGeom prst="roundRect">
            <a:avLst>
              <a:gd name="adj" fmla="val 2715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2D3A55BF-3247-B000-6EA4-E0D6AB1E9AFD}"/>
              </a:ext>
            </a:extLst>
          </p:cNvPr>
          <p:cNvSpPr/>
          <p:nvPr/>
        </p:nvSpPr>
        <p:spPr>
          <a:xfrm>
            <a:off x="627016" y="3809427"/>
            <a:ext cx="4284619" cy="1326202"/>
          </a:xfrm>
          <a:prstGeom prst="roundRect">
            <a:avLst>
              <a:gd name="adj" fmla="val 26267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60" name="TextBox 59">
            <a:extLst>
              <a:ext uri="{FF2B5EF4-FFF2-40B4-BE49-F238E27FC236}">
                <a16:creationId xmlns="" xmlns:a16="http://schemas.microsoft.com/office/drawing/2014/main" id="{8A15FB1C-D0D1-CE8C-F8E6-994D5BF27E92}"/>
              </a:ext>
            </a:extLst>
          </p:cNvPr>
          <p:cNvSpPr txBox="1"/>
          <p:nvPr/>
        </p:nvSpPr>
        <p:spPr>
          <a:xfrm>
            <a:off x="872825" y="2623497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ЭЛЕКТРОСНАБЖЕНИЯ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2" name="TextBox 61">
            <a:extLst>
              <a:ext uri="{FF2B5EF4-FFF2-40B4-BE49-F238E27FC236}">
                <a16:creationId xmlns="" xmlns:a16="http://schemas.microsoft.com/office/drawing/2014/main" id="{485C49D6-BF39-8137-2806-6E756A76C75E}"/>
              </a:ext>
            </a:extLst>
          </p:cNvPr>
          <p:cNvSpPr txBox="1"/>
          <p:nvPr/>
        </p:nvSpPr>
        <p:spPr>
          <a:xfrm>
            <a:off x="872825" y="4030453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ВОДОСНАБЖЕНИЯ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8" name="TextBox 127">
            <a:extLst>
              <a:ext uri="{FF2B5EF4-FFF2-40B4-BE49-F238E27FC236}">
                <a16:creationId xmlns="" xmlns:a16="http://schemas.microsoft.com/office/drawing/2014/main" id="{EF38B41A-CEBF-CCE2-493A-938216893052}"/>
              </a:ext>
            </a:extLst>
          </p:cNvPr>
          <p:cNvSpPr txBox="1"/>
          <p:nvPr/>
        </p:nvSpPr>
        <p:spPr>
          <a:xfrm>
            <a:off x="5638799" y="1180007"/>
            <a:ext cx="328050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ТЕПЛОСНАБЖЕНИЯ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1" name="TextBox 130">
            <a:extLst>
              <a:ext uri="{FF2B5EF4-FFF2-40B4-BE49-F238E27FC236}">
                <a16:creationId xmlns="" xmlns:a16="http://schemas.microsoft.com/office/drawing/2014/main" id="{49D6839A-39A6-4F5E-B5FE-686F0C2ED13D}"/>
              </a:ext>
            </a:extLst>
          </p:cNvPr>
          <p:cNvSpPr txBox="1"/>
          <p:nvPr/>
        </p:nvSpPr>
        <p:spPr>
          <a:xfrm>
            <a:off x="5638799" y="2623497"/>
            <a:ext cx="3280508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КАЧЕСТВО АВТОМОБИЛЬНЫХ ДОРОГ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0EE053FA-A557-1414-8ECE-9262B61E39F3}"/>
              </a:ext>
            </a:extLst>
          </p:cNvPr>
          <p:cNvSpPr txBox="1"/>
          <p:nvPr/>
        </p:nvSpPr>
        <p:spPr>
          <a:xfrm>
            <a:off x="5551330" y="3947625"/>
            <a:ext cx="3367977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ОРГАНИЗАЦИЯ ГАЗОСНАБЖЕНИЯ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TextBox 133">
            <a:extLst>
              <a:ext uri="{FF2B5EF4-FFF2-40B4-BE49-F238E27FC236}">
                <a16:creationId xmlns="" xmlns:a16="http://schemas.microsoft.com/office/drawing/2014/main" id="{DF09B481-63E6-4827-EEE1-C4395D37642B}"/>
              </a:ext>
            </a:extLst>
          </p:cNvPr>
          <p:cNvSpPr txBox="1"/>
          <p:nvPr/>
        </p:nvSpPr>
        <p:spPr>
          <a:xfrm>
            <a:off x="537422" y="5293308"/>
            <a:ext cx="916058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ВЫВОДЫ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37" name="Диаграмма 136">
            <a:extLst>
              <a:ext uri="{FF2B5EF4-FFF2-40B4-BE49-F238E27FC236}">
                <a16:creationId xmlns="" xmlns:a16="http://schemas.microsoft.com/office/drawing/2014/main" id="{C51C3D30-2B31-37DD-003E-863B1BF9B38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12154652"/>
              </p:ext>
            </p:extLst>
          </p:nvPr>
        </p:nvGraphicFramePr>
        <p:xfrm>
          <a:off x="5305520" y="1409241"/>
          <a:ext cx="4335200" cy="95597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9" name="Диаграмма 138">
            <a:extLst>
              <a:ext uri="{FF2B5EF4-FFF2-40B4-BE49-F238E27FC236}">
                <a16:creationId xmlns="" xmlns:a16="http://schemas.microsoft.com/office/drawing/2014/main" id="{97A1D79B-4DF1-ADD5-E150-13F835D6F98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13496737"/>
              </p:ext>
            </p:extLst>
          </p:nvPr>
        </p:nvGraphicFramePr>
        <p:xfrm>
          <a:off x="5305520" y="2829724"/>
          <a:ext cx="4335200" cy="8620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41" name="Диаграмма 140">
            <a:extLst>
              <a:ext uri="{FF2B5EF4-FFF2-40B4-BE49-F238E27FC236}">
                <a16:creationId xmlns="" xmlns:a16="http://schemas.microsoft.com/office/drawing/2014/main" id="{742B76D2-5D93-71F4-1341-2C5463DC047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30717495"/>
              </p:ext>
            </p:extLst>
          </p:nvPr>
        </p:nvGraphicFramePr>
        <p:xfrm>
          <a:off x="5557265" y="4153852"/>
          <a:ext cx="4246097" cy="93388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43" name="Диаграмма 142">
            <a:extLst>
              <a:ext uri="{FF2B5EF4-FFF2-40B4-BE49-F238E27FC236}">
                <a16:creationId xmlns="" xmlns:a16="http://schemas.microsoft.com/office/drawing/2014/main" id="{FA8C9C48-A45C-D0E3-548B-CB6A14B902B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51791792"/>
              </p:ext>
            </p:extLst>
          </p:nvPr>
        </p:nvGraphicFramePr>
        <p:xfrm>
          <a:off x="512956" y="1423147"/>
          <a:ext cx="4137103" cy="942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44" name="Диаграмма 143">
            <a:extLst>
              <a:ext uri="{FF2B5EF4-FFF2-40B4-BE49-F238E27FC236}">
                <a16:creationId xmlns="" xmlns:a16="http://schemas.microsoft.com/office/drawing/2014/main" id="{31E09409-6A4A-5B0C-B3C4-AF3F5C017F7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2519931"/>
              </p:ext>
            </p:extLst>
          </p:nvPr>
        </p:nvGraphicFramePr>
        <p:xfrm>
          <a:off x="758284" y="2875031"/>
          <a:ext cx="4153352" cy="8167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145" name="Диаграмма 144">
            <a:extLst>
              <a:ext uri="{FF2B5EF4-FFF2-40B4-BE49-F238E27FC236}">
                <a16:creationId xmlns="" xmlns:a16="http://schemas.microsoft.com/office/drawing/2014/main" id="{19E1FE89-1D22-621D-B790-2E2FDB94C2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0986742"/>
              </p:ext>
            </p:extLst>
          </p:nvPr>
        </p:nvGraphicFramePr>
        <p:xfrm>
          <a:off x="627016" y="4199730"/>
          <a:ext cx="4190312" cy="88800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F142B7C9-C8A4-AD18-9E68-F31C31721362}"/>
              </a:ext>
            </a:extLst>
          </p:cNvPr>
          <p:cNvSpPr txBox="1"/>
          <p:nvPr/>
        </p:nvSpPr>
        <p:spPr>
          <a:xfrm>
            <a:off x="1137425" y="5544842"/>
            <a:ext cx="302500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хорошее качество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услуг транспортного обслуживания, электроснабжения, теплоснабжения, газоснабжения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1CE461E-F443-47C2-E7FF-BE4E6CF5C7C2}"/>
              </a:ext>
            </a:extLst>
          </p:cNvPr>
          <p:cNvSpPr txBox="1"/>
          <p:nvPr/>
        </p:nvSpPr>
        <p:spPr>
          <a:xfrm>
            <a:off x="5551330" y="5579899"/>
            <a:ext cx="3759938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Clr>
                <a:schemeClr val="bg1"/>
              </a:buClr>
              <a:buFont typeface="Arial" panose="020B0604020202020204" pitchFamily="34" charset="0"/>
              <a:buChar char="•"/>
            </a:pP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удовлетворительное качество услуг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водоснабжения, качество автомобильных дорог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290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5" name="Рисунок 134" descr="Посевы со сплошной заливкой">
            <a:extLst>
              <a:ext uri="{FF2B5EF4-FFF2-40B4-BE49-F238E27FC236}">
                <a16:creationId xmlns="" xmlns:a16="http://schemas.microsoft.com/office/drawing/2014/main" id="{9A813BFB-987D-79B3-9F3C-24EA109F92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370624" y="5070533"/>
            <a:ext cx="360000" cy="360000"/>
          </a:xfrm>
          <a:prstGeom prst="rect">
            <a:avLst/>
          </a:prstGeom>
        </p:spPr>
      </p:pic>
      <p:pic>
        <p:nvPicPr>
          <p:cNvPr id="127" name="Рисунок 126" descr="Золотые слитки со сплошной заливкой">
            <a:extLst>
              <a:ext uri="{FF2B5EF4-FFF2-40B4-BE49-F238E27FC236}">
                <a16:creationId xmlns="" xmlns:a16="http://schemas.microsoft.com/office/drawing/2014/main" id="{A7927950-A61A-0659-A375-9FF5BC9F875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7570188" y="2575465"/>
            <a:ext cx="360000" cy="360000"/>
          </a:xfrm>
          <a:prstGeom prst="rect">
            <a:avLst/>
          </a:prstGeom>
        </p:spPr>
      </p:pic>
      <p:pic>
        <p:nvPicPr>
          <p:cNvPr id="131" name="Рисунок 130" descr="Холмы со сплошной заливкой">
            <a:extLst>
              <a:ext uri="{FF2B5EF4-FFF2-40B4-BE49-F238E27FC236}">
                <a16:creationId xmlns="" xmlns:a16="http://schemas.microsoft.com/office/drawing/2014/main" id="{50B1F77A-2D91-C5DF-2A6E-FCA200EB9E4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5408762" y="2427234"/>
            <a:ext cx="360000" cy="360000"/>
          </a:xfrm>
          <a:prstGeom prst="rect">
            <a:avLst/>
          </a:prstGeom>
        </p:spPr>
      </p:pic>
      <p:pic>
        <p:nvPicPr>
          <p:cNvPr id="101" name="Рисунок 100" descr="Сельское хозяйство со сплошной заливкой">
            <a:extLst>
              <a:ext uri="{FF2B5EF4-FFF2-40B4-BE49-F238E27FC236}">
                <a16:creationId xmlns="" xmlns:a16="http://schemas.microsoft.com/office/drawing/2014/main" id="{208E3681-9B4F-4B33-A212-E62D0B4EF4D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2870031" y="4558953"/>
            <a:ext cx="360000" cy="360000"/>
          </a:xfrm>
          <a:prstGeom prst="rect">
            <a:avLst/>
          </a:prstGeom>
        </p:spPr>
      </p:pic>
      <p:pic>
        <p:nvPicPr>
          <p:cNvPr id="95" name="Рисунок 94" descr="Лиственное дерево со сплошной заливкой">
            <a:extLst>
              <a:ext uri="{FF2B5EF4-FFF2-40B4-BE49-F238E27FC236}">
                <a16:creationId xmlns="" xmlns:a16="http://schemas.microsoft.com/office/drawing/2014/main" id="{F9992745-1C9E-A958-FDFD-5BE2BADB7D1C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xmlns="" r:embed="rId12"/>
              </a:ext>
            </a:extLst>
          </a:blip>
          <a:stretch>
            <a:fillRect/>
          </a:stretch>
        </p:blipFill>
        <p:spPr>
          <a:xfrm>
            <a:off x="577434" y="4895974"/>
            <a:ext cx="360000" cy="360000"/>
          </a:xfrm>
          <a:prstGeom prst="rect">
            <a:avLst/>
          </a:prstGeom>
        </p:spPr>
      </p:pic>
      <p:pic>
        <p:nvPicPr>
          <p:cNvPr id="97" name="Рисунок 96" descr="Елка со сплошной заливкой">
            <a:extLst>
              <a:ext uri="{FF2B5EF4-FFF2-40B4-BE49-F238E27FC236}">
                <a16:creationId xmlns="" xmlns:a16="http://schemas.microsoft.com/office/drawing/2014/main" id="{DADC01F5-858C-9B08-635B-475B0B49673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xmlns="" r:embed="rId14"/>
              </a:ext>
            </a:extLst>
          </a:blip>
          <a:stretch>
            <a:fillRect/>
          </a:stretch>
        </p:blipFill>
        <p:spPr>
          <a:xfrm>
            <a:off x="800543" y="4895974"/>
            <a:ext cx="360000" cy="360000"/>
          </a:xfrm>
          <a:prstGeom prst="rect">
            <a:avLst/>
          </a:prstGeom>
        </p:spPr>
      </p:pic>
      <p:sp>
        <p:nvSpPr>
          <p:cNvPr id="39" name="Скругленный прямоугольник 38">
            <a:extLst>
              <a:ext uri="{FF2B5EF4-FFF2-40B4-BE49-F238E27FC236}">
                <a16:creationId xmlns="" xmlns:a16="http://schemas.microsoft.com/office/drawing/2014/main" id="{27DC45EC-6B72-FC57-F6E6-430D336317AA}"/>
              </a:ext>
            </a:extLst>
          </p:cNvPr>
          <p:cNvSpPr/>
          <p:nvPr/>
        </p:nvSpPr>
        <p:spPr>
          <a:xfrm>
            <a:off x="535039" y="1825966"/>
            <a:ext cx="4497839" cy="1483045"/>
          </a:xfrm>
          <a:prstGeom prst="roundRect">
            <a:avLst>
              <a:gd name="adj" fmla="val 13233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0" name="Скругленный прямоугольник 39">
            <a:extLst>
              <a:ext uri="{FF2B5EF4-FFF2-40B4-BE49-F238E27FC236}">
                <a16:creationId xmlns="" xmlns:a16="http://schemas.microsoft.com/office/drawing/2014/main" id="{6C471008-A80D-1F1B-BC66-2067DA06313A}"/>
              </a:ext>
            </a:extLst>
          </p:cNvPr>
          <p:cNvSpPr/>
          <p:nvPr/>
        </p:nvSpPr>
        <p:spPr>
          <a:xfrm>
            <a:off x="512956" y="871918"/>
            <a:ext cx="4497839" cy="727487"/>
          </a:xfrm>
          <a:prstGeom prst="roundRect">
            <a:avLst>
              <a:gd name="adj" fmla="val 27681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КЛИМАТ</a:t>
            </a:r>
          </a:p>
        </p:txBody>
      </p:sp>
      <p:sp>
        <p:nvSpPr>
          <p:cNvPr id="17" name="Скругленный прямоугольник 16">
            <a:extLst>
              <a:ext uri="{FF2B5EF4-FFF2-40B4-BE49-F238E27FC236}">
                <a16:creationId xmlns="" xmlns:a16="http://schemas.microsoft.com/office/drawing/2014/main" id="{F7E90DD8-F625-774B-4916-57BEE3A50CB4}"/>
              </a:ext>
            </a:extLst>
          </p:cNvPr>
          <p:cNvSpPr/>
          <p:nvPr/>
        </p:nvSpPr>
        <p:spPr>
          <a:xfrm>
            <a:off x="562657" y="4492184"/>
            <a:ext cx="4497839" cy="1686897"/>
          </a:xfrm>
          <a:prstGeom prst="roundRect">
            <a:avLst>
              <a:gd name="adj" fmla="val 14095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3" name="Скругленный прямоугольник 12">
            <a:extLst>
              <a:ext uri="{FF2B5EF4-FFF2-40B4-BE49-F238E27FC236}">
                <a16:creationId xmlns="" xmlns:a16="http://schemas.microsoft.com/office/drawing/2014/main" id="{2F259C10-BB78-48DB-70DD-10B33B701093}"/>
              </a:ext>
            </a:extLst>
          </p:cNvPr>
          <p:cNvSpPr/>
          <p:nvPr/>
        </p:nvSpPr>
        <p:spPr>
          <a:xfrm>
            <a:off x="534474" y="3562370"/>
            <a:ext cx="4497839" cy="775596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ЛЕСА,</a:t>
            </a:r>
            <a:r>
              <a:rPr kumimoji="0" lang="ru-RU" sz="1100" b="1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ПОЧВЫ, ВОДНЫЕ РЕСУРСЫ</a:t>
            </a:r>
            <a:endParaRPr kumimoji="0" lang="ru-RU" sz="11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1522043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ресурсная база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Скругленный прямоугольник 42">
            <a:extLst>
              <a:ext uri="{FF2B5EF4-FFF2-40B4-BE49-F238E27FC236}">
                <a16:creationId xmlns="" xmlns:a16="http://schemas.microsoft.com/office/drawing/2014/main" id="{601F0F1B-D35B-D76C-54E6-EAC417466077}"/>
              </a:ext>
            </a:extLst>
          </p:cNvPr>
          <p:cNvSpPr/>
          <p:nvPr/>
        </p:nvSpPr>
        <p:spPr>
          <a:xfrm>
            <a:off x="5159239" y="866040"/>
            <a:ext cx="4497839" cy="702834"/>
          </a:xfrm>
          <a:prstGeom prst="roundRect">
            <a:avLst>
              <a:gd name="adj" fmla="val 2933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МЕСТОРОЖДЕНИЯ И ПРОЯВЛЕНИЯ</a:t>
            </a:r>
          </a:p>
        </p:txBody>
      </p:sp>
      <p:sp>
        <p:nvSpPr>
          <p:cNvPr id="46" name="Скругленный прямоугольник 45">
            <a:extLst>
              <a:ext uri="{FF2B5EF4-FFF2-40B4-BE49-F238E27FC236}">
                <a16:creationId xmlns="" xmlns:a16="http://schemas.microsoft.com/office/drawing/2014/main" id="{AE91EFE9-B67B-0E7F-6272-816E1137AE9A}"/>
              </a:ext>
            </a:extLst>
          </p:cNvPr>
          <p:cNvSpPr/>
          <p:nvPr/>
        </p:nvSpPr>
        <p:spPr>
          <a:xfrm>
            <a:off x="5245459" y="4492184"/>
            <a:ext cx="4497839" cy="1684399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47" name="Скругленный прямоугольник 46">
            <a:extLst>
              <a:ext uri="{FF2B5EF4-FFF2-40B4-BE49-F238E27FC236}">
                <a16:creationId xmlns="" xmlns:a16="http://schemas.microsoft.com/office/drawing/2014/main" id="{38997C38-2D25-2F3C-467D-A9A159CF5BA9}"/>
              </a:ext>
            </a:extLst>
          </p:cNvPr>
          <p:cNvSpPr/>
          <p:nvPr/>
        </p:nvSpPr>
        <p:spPr>
          <a:xfrm>
            <a:off x="5264117" y="3576948"/>
            <a:ext cx="4497839" cy="761018"/>
          </a:xfrm>
          <a:prstGeom prst="roundRect">
            <a:avLst>
              <a:gd name="adj" fmla="val 25208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ЗЕМЛИ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="" xmlns:a16="http://schemas.microsoft.com/office/drawing/2014/main" id="{D1C4A423-2228-521E-E06B-9B389FC0E335}"/>
              </a:ext>
            </a:extLst>
          </p:cNvPr>
          <p:cNvSpPr txBox="1"/>
          <p:nvPr/>
        </p:nvSpPr>
        <p:spPr>
          <a:xfrm>
            <a:off x="822443" y="1948994"/>
            <a:ext cx="3488920" cy="18466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умеренно-континентальный 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="" xmlns:a16="http://schemas.microsoft.com/office/drawing/2014/main" id="{F20282E4-2CCC-CE9A-16F7-CC2F77DF86AD}"/>
              </a:ext>
            </a:extLst>
          </p:cNvPr>
          <p:cNvSpPr txBox="1"/>
          <p:nvPr/>
        </p:nvSpPr>
        <p:spPr>
          <a:xfrm>
            <a:off x="1217859" y="2296723"/>
            <a:ext cx="166244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температура:</a:t>
            </a:r>
          </a:p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январе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-26,3℃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в 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августе + 34,7℃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2" name="TextBox 71">
            <a:extLst>
              <a:ext uri="{FF2B5EF4-FFF2-40B4-BE49-F238E27FC236}">
                <a16:creationId xmlns="" xmlns:a16="http://schemas.microsoft.com/office/drawing/2014/main" id="{A94ACB4A-9A05-F909-1488-4F131CC71B1A}"/>
              </a:ext>
            </a:extLst>
          </p:cNvPr>
          <p:cNvSpPr txBox="1"/>
          <p:nvPr/>
        </p:nvSpPr>
        <p:spPr>
          <a:xfrm>
            <a:off x="1263681" y="2741082"/>
            <a:ext cx="2093488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2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Среднегодовая  норма </a:t>
            </a:r>
            <a:r>
              <a:rPr lang="ru-RU" sz="12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осадков достигает </a:t>
            </a:r>
            <a:r>
              <a:rPr lang="ru-RU" sz="12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530 мм.</a:t>
            </a:r>
          </a:p>
        </p:txBody>
      </p:sp>
      <p:pic>
        <p:nvPicPr>
          <p:cNvPr id="80" name="Рисунок 79" descr="Термометр со сплошной заливкой">
            <a:extLst>
              <a:ext uri="{FF2B5EF4-FFF2-40B4-BE49-F238E27FC236}">
                <a16:creationId xmlns="" xmlns:a16="http://schemas.microsoft.com/office/drawing/2014/main" id="{03905552-1267-3947-ED33-DA92CDF30FE8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96DAC541-7B7A-43D3-8B79-37D633B846F1}">
                <asvg:svgBlip xmlns:asvg="http://schemas.microsoft.com/office/drawing/2016/SVG/main" xmlns="" r:embed="rId16"/>
              </a:ext>
            </a:extLst>
          </a:blip>
          <a:stretch>
            <a:fillRect/>
          </a:stretch>
        </p:blipFill>
        <p:spPr>
          <a:xfrm>
            <a:off x="770576" y="2324741"/>
            <a:ext cx="360000" cy="360000"/>
          </a:xfrm>
          <a:prstGeom prst="rect">
            <a:avLst/>
          </a:prstGeom>
        </p:spPr>
      </p:pic>
      <p:pic>
        <p:nvPicPr>
          <p:cNvPr id="84" name="Рисунок 83" descr="Дождь со сплошной заливкой">
            <a:extLst>
              <a:ext uri="{FF2B5EF4-FFF2-40B4-BE49-F238E27FC236}">
                <a16:creationId xmlns="" xmlns:a16="http://schemas.microsoft.com/office/drawing/2014/main" id="{870DB04A-3422-E267-D9B9-AF7EB3B49455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xmlns="" r:embed="rId18"/>
              </a:ext>
            </a:extLst>
          </a:blip>
          <a:stretch>
            <a:fillRect/>
          </a:stretch>
        </p:blipFill>
        <p:spPr>
          <a:xfrm>
            <a:off x="770576" y="2827653"/>
            <a:ext cx="360000" cy="360000"/>
          </a:xfrm>
          <a:prstGeom prst="rect">
            <a:avLst/>
          </a:prstGeom>
        </p:spPr>
      </p:pic>
      <p:sp>
        <p:nvSpPr>
          <p:cNvPr id="86" name="TextBox 85">
            <a:extLst>
              <a:ext uri="{FF2B5EF4-FFF2-40B4-BE49-F238E27FC236}">
                <a16:creationId xmlns="" xmlns:a16="http://schemas.microsoft.com/office/drawing/2014/main" id="{C30F9616-4CA9-8FB9-426A-440D5B09B098}"/>
              </a:ext>
            </a:extLst>
          </p:cNvPr>
          <p:cNvSpPr txBox="1"/>
          <p:nvPr/>
        </p:nvSpPr>
        <p:spPr>
          <a:xfrm>
            <a:off x="770576" y="4674695"/>
            <a:ext cx="3663859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площадь 26,2 </a:t>
            </a:r>
            <a:r>
              <a:rPr lang="ru-RU" sz="11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тыс.га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7" name="TextBox 86">
            <a:extLst>
              <a:ext uri="{FF2B5EF4-FFF2-40B4-BE49-F238E27FC236}">
                <a16:creationId xmlns="" xmlns:a16="http://schemas.microsoft.com/office/drawing/2014/main" id="{E1B2EC90-8DAE-0957-5D26-BE6AB5E7E7C7}"/>
              </a:ext>
            </a:extLst>
          </p:cNvPr>
          <p:cNvSpPr txBox="1"/>
          <p:nvPr/>
        </p:nvSpPr>
        <p:spPr>
          <a:xfrm>
            <a:off x="1130576" y="4947620"/>
            <a:ext cx="1135571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мешанный лес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9" name="TextBox 98">
            <a:extLst>
              <a:ext uri="{FF2B5EF4-FFF2-40B4-BE49-F238E27FC236}">
                <a16:creationId xmlns="" xmlns:a16="http://schemas.microsoft.com/office/drawing/2014/main" id="{9BFF0E25-DFAE-46E7-0CAB-F8151F107F4C}"/>
              </a:ext>
            </a:extLst>
          </p:cNvPr>
          <p:cNvSpPr txBox="1"/>
          <p:nvPr/>
        </p:nvSpPr>
        <p:spPr>
          <a:xfrm>
            <a:off x="3295443" y="4460879"/>
            <a:ext cx="1543260" cy="30008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endParaRPr lang="ru-RU" sz="900" b="1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почвы</a:t>
            </a:r>
            <a:endParaRPr lang="en-US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2" name="TextBox 101">
            <a:extLst>
              <a:ext uri="{FF2B5EF4-FFF2-40B4-BE49-F238E27FC236}">
                <a16:creationId xmlns="" xmlns:a16="http://schemas.microsoft.com/office/drawing/2014/main" id="{3DE3B28B-9C2A-C4FD-BC1D-17B55EA166BC}"/>
              </a:ext>
            </a:extLst>
          </p:cNvPr>
          <p:cNvSpPr txBox="1"/>
          <p:nvPr/>
        </p:nvSpPr>
        <p:spPr>
          <a:xfrm>
            <a:off x="3100081" y="4827730"/>
            <a:ext cx="2365153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преобладают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черноземные</a:t>
            </a:r>
          </a:p>
          <a:p>
            <a:pPr>
              <a:lnSpc>
                <a:spcPts val="620"/>
              </a:lnSpc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</a:t>
            </a:r>
          </a:p>
          <a:p>
            <a:pPr>
              <a:lnSpc>
                <a:spcPts val="620"/>
              </a:lnSpc>
            </a:pPr>
            <a:r>
              <a:rPr lang="ru-RU" sz="1000" b="1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почвы                          </a:t>
            </a:r>
            <a:endParaRPr lang="ru-RU" sz="1000" b="1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b="1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620"/>
              </a:lnSpc>
            </a:pP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подходят </a:t>
            </a:r>
            <a:r>
              <a:rPr lang="ru-RU" sz="1000" spc="-3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для  </a:t>
            </a:r>
            <a:r>
              <a:rPr lang="ru-RU" sz="1000" spc="-3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с/х производства</a:t>
            </a: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endParaRPr lang="ru-RU" sz="1000" spc="-3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TextBox 106">
            <a:extLst>
              <a:ext uri="{FF2B5EF4-FFF2-40B4-BE49-F238E27FC236}">
                <a16:creationId xmlns="" xmlns:a16="http://schemas.microsoft.com/office/drawing/2014/main" id="{7ED753C6-79DF-D592-0C83-B15E5284834C}"/>
              </a:ext>
            </a:extLst>
          </p:cNvPr>
          <p:cNvSpPr txBox="1"/>
          <p:nvPr/>
        </p:nvSpPr>
        <p:spPr>
          <a:xfrm>
            <a:off x="5564459" y="2133661"/>
            <a:ext cx="1709104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26</a:t>
            </a:r>
            <a:r>
              <a:rPr lang="en-US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млн.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м3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="" xmlns:a16="http://schemas.microsoft.com/office/drawing/2014/main" id="{9ED43C5D-0262-F43E-BACE-84B5F5D53598}"/>
              </a:ext>
            </a:extLst>
          </p:cNvPr>
          <p:cNvSpPr txBox="1"/>
          <p:nvPr/>
        </p:nvSpPr>
        <p:spPr>
          <a:xfrm>
            <a:off x="5855789" y="2446711"/>
            <a:ext cx="1522357" cy="3231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запасов строительных песков</a:t>
            </a: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9" name="TextBox 108">
            <a:extLst>
              <a:ext uri="{FF2B5EF4-FFF2-40B4-BE49-F238E27FC236}">
                <a16:creationId xmlns="" xmlns:a16="http://schemas.microsoft.com/office/drawing/2014/main" id="{57350817-E0E1-F8FA-9710-5BB6612E517F}"/>
              </a:ext>
            </a:extLst>
          </p:cNvPr>
          <p:cNvSpPr txBox="1"/>
          <p:nvPr/>
        </p:nvSpPr>
        <p:spPr>
          <a:xfrm>
            <a:off x="7930189" y="2531853"/>
            <a:ext cx="1975814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сырья для кирпичного                  производства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="" xmlns:a16="http://schemas.microsoft.com/office/drawing/2014/main" id="{3B81FAEA-1548-B5F4-06CC-079A55CF6E19}"/>
              </a:ext>
            </a:extLst>
          </p:cNvPr>
          <p:cNvSpPr txBox="1"/>
          <p:nvPr/>
        </p:nvSpPr>
        <p:spPr>
          <a:xfrm>
            <a:off x="5465235" y="4707661"/>
            <a:ext cx="362830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общая площадь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125,4 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тыс. га </a:t>
            </a:r>
          </a:p>
        </p:txBody>
      </p:sp>
      <p:sp>
        <p:nvSpPr>
          <p:cNvPr id="117" name="TextBox 116">
            <a:extLst>
              <a:ext uri="{FF2B5EF4-FFF2-40B4-BE49-F238E27FC236}">
                <a16:creationId xmlns="" xmlns:a16="http://schemas.microsoft.com/office/drawing/2014/main" id="{394B33CE-DA6F-7903-8552-2F4E10758830}"/>
              </a:ext>
            </a:extLst>
          </p:cNvPr>
          <p:cNvSpPr txBox="1"/>
          <p:nvPr/>
        </p:nvSpPr>
        <p:spPr>
          <a:xfrm>
            <a:off x="5855789" y="5154084"/>
            <a:ext cx="1522355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с/х назначения</a:t>
            </a:r>
          </a:p>
          <a:p>
            <a:r>
              <a:rPr lang="ru-RU" sz="11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94,8 тыс</a:t>
            </a:r>
            <a:r>
              <a:rPr lang="ru-RU" sz="11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18" name="TextBox 117">
            <a:extLst>
              <a:ext uri="{FF2B5EF4-FFF2-40B4-BE49-F238E27FC236}">
                <a16:creationId xmlns="" xmlns:a16="http://schemas.microsoft.com/office/drawing/2014/main" id="{F2232438-0B4C-EE5D-F317-B1A618F94DAC}"/>
              </a:ext>
            </a:extLst>
          </p:cNvPr>
          <p:cNvSpPr txBox="1"/>
          <p:nvPr/>
        </p:nvSpPr>
        <p:spPr>
          <a:xfrm>
            <a:off x="7378144" y="5453626"/>
            <a:ext cx="2365154" cy="48474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5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земли </a:t>
            </a:r>
            <a:r>
              <a:rPr lang="ru-RU" sz="105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промышленности, энергетики, транспорта и </a:t>
            </a:r>
            <a:r>
              <a:rPr lang="ru-RU" sz="105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т.д</a:t>
            </a:r>
            <a:endParaRPr lang="ru-RU" sz="105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0,4 тыс</a:t>
            </a: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га</a:t>
            </a:r>
          </a:p>
        </p:txBody>
      </p:sp>
      <p:sp>
        <p:nvSpPr>
          <p:cNvPr id="121" name="TextBox 120">
            <a:extLst>
              <a:ext uri="{FF2B5EF4-FFF2-40B4-BE49-F238E27FC236}">
                <a16:creationId xmlns="" xmlns:a16="http://schemas.microsoft.com/office/drawing/2014/main" id="{22D72C5B-E6A0-1041-A71A-27D5324B5B6E}"/>
              </a:ext>
            </a:extLst>
          </p:cNvPr>
          <p:cNvSpPr txBox="1"/>
          <p:nvPr/>
        </p:nvSpPr>
        <p:spPr>
          <a:xfrm>
            <a:off x="5465236" y="2879626"/>
            <a:ext cx="2104952" cy="24224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5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пески используются в </a:t>
            </a:r>
            <a:endParaRPr lang="ru-RU" sz="105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620"/>
              </a:lnSpc>
            </a:pPr>
            <a:r>
              <a:rPr lang="ru-RU" sz="105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строительстве</a:t>
            </a:r>
            <a:endParaRPr lang="en-US" sz="105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AF200D8A-4754-0B34-A609-EBD815F68BCD}"/>
              </a:ext>
            </a:extLst>
          </p:cNvPr>
          <p:cNvSpPr txBox="1"/>
          <p:nvPr/>
        </p:nvSpPr>
        <p:spPr>
          <a:xfrm>
            <a:off x="7672039" y="2954323"/>
            <a:ext cx="1873405" cy="2308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используются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качестве</a:t>
            </a: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endParaRPr lang="ru-RU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lnSpc>
                <a:spcPts val="620"/>
              </a:lnSpc>
              <a:buFont typeface="Arial" panose="020B0604020202020204" pitchFamily="34" charset="0"/>
              <a:buChar char="•"/>
            </a:pP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кирпичного производства</a:t>
            </a:r>
            <a:endParaRPr lang="en-US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33" name="Рисунок 132" descr="Производство со сплошной заливкой">
            <a:extLst>
              <a:ext uri="{FF2B5EF4-FFF2-40B4-BE49-F238E27FC236}">
                <a16:creationId xmlns="" xmlns:a16="http://schemas.microsoft.com/office/drawing/2014/main" id="{B1E22031-B859-A4F3-7118-A7C6CB50C7A9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xmlns="" r:embed="rId20"/>
              </a:ext>
            </a:extLst>
          </a:blip>
          <a:stretch>
            <a:fillRect/>
          </a:stretch>
        </p:blipFill>
        <p:spPr>
          <a:xfrm>
            <a:off x="6913563" y="5516000"/>
            <a:ext cx="360000" cy="360000"/>
          </a:xfrm>
          <a:prstGeom prst="rect">
            <a:avLst/>
          </a:prstGeom>
        </p:spPr>
      </p:pic>
      <p:sp>
        <p:nvSpPr>
          <p:cNvPr id="153" name="Скругленный прямоугольник 152">
            <a:extLst>
              <a:ext uri="{FF2B5EF4-FFF2-40B4-BE49-F238E27FC236}">
                <a16:creationId xmlns="" xmlns:a16="http://schemas.microsoft.com/office/drawing/2014/main" id="{CF61200C-1B4F-94A8-B2A9-63CB92B95149}"/>
              </a:ext>
            </a:extLst>
          </p:cNvPr>
          <p:cNvSpPr/>
          <p:nvPr/>
        </p:nvSpPr>
        <p:spPr>
          <a:xfrm>
            <a:off x="5223882" y="1809826"/>
            <a:ext cx="4497839" cy="1483045"/>
          </a:xfrm>
          <a:prstGeom prst="roundRect">
            <a:avLst>
              <a:gd name="adj" fmla="val 13664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Прямоугольник 7"/>
          <p:cNvSpPr/>
          <p:nvPr/>
        </p:nvSpPr>
        <p:spPr>
          <a:xfrm>
            <a:off x="7672039" y="2116025"/>
            <a:ext cx="2146819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&gt; </a:t>
            </a:r>
            <a:r>
              <a:rPr lang="ru-RU" sz="1100" b="1" dirty="0" smtClean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1 </a:t>
            </a:r>
            <a:r>
              <a:rPr lang="ru-RU" sz="1100" b="1" dirty="0">
                <a:solidFill>
                  <a:srgbClr val="4756A0"/>
                </a:solidFill>
                <a:latin typeface="Arial" pitchFamily="34" charset="0"/>
                <a:cs typeface="Arial" pitchFamily="34" charset="0"/>
              </a:rPr>
              <a:t>млн. м3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1750121" y="5070533"/>
            <a:ext cx="3409119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100" b="1" dirty="0" smtClean="0">
                <a:solidFill>
                  <a:srgbClr val="4756A0"/>
                </a:solidFill>
              </a:rPr>
              <a:t>     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водный фонд</a:t>
            </a:r>
          </a:p>
          <a:p>
            <a:r>
              <a:rPr lang="ru-RU" sz="1100" b="1" dirty="0" smtClean="0">
                <a:solidFill>
                  <a:srgbClr val="4756A0"/>
                </a:solidFill>
              </a:rPr>
              <a:t>415 га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часть рек протекает на юго-восток (</a:t>
            </a:r>
            <a:r>
              <a:rPr lang="ru-RU" sz="1000" b="1" dirty="0" err="1" smtClean="0">
                <a:solidFill>
                  <a:srgbClr val="4756A0"/>
                </a:solidFill>
              </a:rPr>
              <a:t>р.Алай</a:t>
            </a:r>
            <a:r>
              <a:rPr lang="ru-RU" sz="1000" b="1" dirty="0" smtClean="0">
                <a:solidFill>
                  <a:srgbClr val="4756A0"/>
                </a:solidFill>
              </a:rPr>
              <a:t>, р. </a:t>
            </a:r>
            <a:r>
              <a:rPr lang="ru-RU" sz="1000" b="1" dirty="0" err="1" smtClean="0">
                <a:solidFill>
                  <a:srgbClr val="4756A0"/>
                </a:solidFill>
              </a:rPr>
              <a:t>Донгуз</a:t>
            </a:r>
            <a:r>
              <a:rPr lang="ru-RU" sz="1000" b="1" dirty="0" smtClean="0">
                <a:solidFill>
                  <a:srgbClr val="4756A0"/>
                </a:solidFill>
              </a:rPr>
              <a:t> и др.) и в западном направлении (р. Уза, </a:t>
            </a:r>
            <a:r>
              <a:rPr lang="ru-RU" sz="1000" b="1" dirty="0" err="1" smtClean="0">
                <a:solidFill>
                  <a:srgbClr val="4756A0"/>
                </a:solidFill>
              </a:rPr>
              <a:t>р.Грязнуха</a:t>
            </a:r>
            <a:r>
              <a:rPr lang="ru-RU" sz="1000" b="1" dirty="0" smtClean="0">
                <a:solidFill>
                  <a:srgbClr val="4756A0"/>
                </a:solidFill>
              </a:rPr>
              <a:t>). </a:t>
            </a:r>
          </a:p>
          <a:p>
            <a:r>
              <a:rPr lang="ru-RU" sz="1000" b="1" dirty="0" smtClean="0">
                <a:solidFill>
                  <a:srgbClr val="4756A0"/>
                </a:solidFill>
              </a:rPr>
              <a:t>есть ресурсы для разведения рыб разных пород</a:t>
            </a:r>
            <a:endParaRPr lang="ru-RU" sz="1000" b="1" dirty="0">
              <a:solidFill>
                <a:srgbClr val="4756A0"/>
              </a:solidFill>
            </a:endParaRPr>
          </a:p>
          <a:p>
            <a:endParaRPr lang="ru-RU" sz="900" b="1" dirty="0">
              <a:solidFill>
                <a:srgbClr val="4756A0"/>
              </a:solidFill>
            </a:endParaRPr>
          </a:p>
        </p:txBody>
      </p:sp>
      <p:pic>
        <p:nvPicPr>
          <p:cNvPr id="1029" name="Picture 5" descr="https://gas-kvas.com/grafic/uploads/posts/2024-01/gas-kvas-com-p-reka-na-prozrachnom-fone-dlya-detei-3.png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7787" y="5381260"/>
            <a:ext cx="444668" cy="2227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2" name="TextBox 41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16202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1603225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x-none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Скругленный прямоугольник 54">
            <a:extLst>
              <a:ext uri="{FF2B5EF4-FFF2-40B4-BE49-F238E27FC236}">
                <a16:creationId xmlns="" xmlns:a16="http://schemas.microsoft.com/office/drawing/2014/main" id="{CE42141F-7D98-843D-EDCA-082C3B2A782D}"/>
              </a:ext>
            </a:extLst>
          </p:cNvPr>
          <p:cNvSpPr/>
          <p:nvPr/>
        </p:nvSpPr>
        <p:spPr>
          <a:xfrm>
            <a:off x="3522846" y="1401549"/>
            <a:ext cx="2559902" cy="2027453"/>
          </a:xfrm>
          <a:prstGeom prst="roundRect">
            <a:avLst>
              <a:gd name="adj" fmla="val 1211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1" name="Скругленный прямоугольник 70">
            <a:extLst>
              <a:ext uri="{FF2B5EF4-FFF2-40B4-BE49-F238E27FC236}">
                <a16:creationId xmlns="" xmlns:a16="http://schemas.microsoft.com/office/drawing/2014/main" id="{D510CA90-BCEA-DCF2-1BEF-005A50692AF5}"/>
              </a:ext>
            </a:extLst>
          </p:cNvPr>
          <p:cNvSpPr/>
          <p:nvPr/>
        </p:nvSpPr>
        <p:spPr>
          <a:xfrm>
            <a:off x="627016" y="1401549"/>
            <a:ext cx="2780405" cy="2027453"/>
          </a:xfrm>
          <a:prstGeom prst="roundRect">
            <a:avLst>
              <a:gd name="adj" fmla="val 11277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2" name="Скругленный прямоугольник 71">
            <a:extLst>
              <a:ext uri="{FF2B5EF4-FFF2-40B4-BE49-F238E27FC236}">
                <a16:creationId xmlns="" xmlns:a16="http://schemas.microsoft.com/office/drawing/2014/main" id="{1FEA1B35-77E4-A172-D1A3-AE89EA44D200}"/>
              </a:ext>
            </a:extLst>
          </p:cNvPr>
          <p:cNvSpPr/>
          <p:nvPr/>
        </p:nvSpPr>
        <p:spPr>
          <a:xfrm>
            <a:off x="6192078" y="1401549"/>
            <a:ext cx="2954560" cy="2027453"/>
          </a:xfrm>
          <a:prstGeom prst="roundRect">
            <a:avLst>
              <a:gd name="adj" fmla="val 11163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02110037-3A58-CDB8-8B41-6D6ADB92766C}"/>
              </a:ext>
            </a:extLst>
          </p:cNvPr>
          <p:cNvSpPr/>
          <p:nvPr/>
        </p:nvSpPr>
        <p:spPr>
          <a:xfrm>
            <a:off x="3522849" y="3541704"/>
            <a:ext cx="2559900" cy="2027453"/>
          </a:xfrm>
          <a:prstGeom prst="roundRect">
            <a:avLst>
              <a:gd name="adj" fmla="val 11878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5" name="Скругленный прямоугольник 74">
            <a:extLst>
              <a:ext uri="{FF2B5EF4-FFF2-40B4-BE49-F238E27FC236}">
                <a16:creationId xmlns="" xmlns:a16="http://schemas.microsoft.com/office/drawing/2014/main" id="{7AF33646-60BD-565C-82E8-1721DFF34B21}"/>
              </a:ext>
            </a:extLst>
          </p:cNvPr>
          <p:cNvSpPr/>
          <p:nvPr/>
        </p:nvSpPr>
        <p:spPr>
          <a:xfrm>
            <a:off x="627017" y="3541704"/>
            <a:ext cx="2780406" cy="2027453"/>
          </a:xfrm>
          <a:prstGeom prst="roundRect">
            <a:avLst>
              <a:gd name="adj" fmla="val 1488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7" name="Скругленный прямоугольник 76">
            <a:extLst>
              <a:ext uri="{FF2B5EF4-FFF2-40B4-BE49-F238E27FC236}">
                <a16:creationId xmlns="" xmlns:a16="http://schemas.microsoft.com/office/drawing/2014/main" id="{2F86149C-6AAD-8DFE-9767-9DE085BAF799}"/>
              </a:ext>
            </a:extLst>
          </p:cNvPr>
          <p:cNvSpPr/>
          <p:nvPr/>
        </p:nvSpPr>
        <p:spPr>
          <a:xfrm>
            <a:off x="6192078" y="3533447"/>
            <a:ext cx="2954560" cy="2027453"/>
          </a:xfrm>
          <a:prstGeom prst="roundRect">
            <a:avLst>
              <a:gd name="adj" fmla="val 11752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0331F979-738B-01C4-AFA1-59731AB9D8AB}"/>
              </a:ext>
            </a:extLst>
          </p:cNvPr>
          <p:cNvSpPr txBox="1"/>
          <p:nvPr/>
        </p:nvSpPr>
        <p:spPr>
          <a:xfrm>
            <a:off x="853371" y="1974828"/>
            <a:ext cx="1750683" cy="67710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РАЗВИТЫЙ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АГРОПРОМЫШЛЕННЫЙ СЕКТОР</a:t>
            </a:r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0" name="TextBox 79">
            <a:extLst>
              <a:ext uri="{FF2B5EF4-FFF2-40B4-BE49-F238E27FC236}">
                <a16:creationId xmlns="" xmlns:a16="http://schemas.microsoft.com/office/drawing/2014/main" id="{6EEE53E6-9FE9-C585-387D-DE93FBD4D4A8}"/>
              </a:ext>
            </a:extLst>
          </p:cNvPr>
          <p:cNvSpPr txBox="1"/>
          <p:nvPr/>
        </p:nvSpPr>
        <p:spPr>
          <a:xfrm>
            <a:off x="3762824" y="1974830"/>
            <a:ext cx="2429254" cy="169277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ВЫГОДНОЕ ЭКОНОМИКО-ГЕОГРАФИЧЕСКОЕ ПОЛОЖЕНИЕ</a:t>
            </a:r>
          </a:p>
          <a:p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граничет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с Павловским районом Ульяновской области,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Неверкинским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</a:t>
            </a:r>
            <a:r>
              <a:rPr lang="ru-RU" sz="1100" dirty="0" err="1">
                <a:latin typeface="Arial" panose="020B0604020202020204" pitchFamily="34" charset="0"/>
                <a:cs typeface="Arial" panose="020B0604020202020204" pitchFamily="34" charset="0"/>
              </a:rPr>
              <a:t>Камешкирским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 и Вольским районами Саратовской области</a:t>
            </a:r>
            <a:endParaRPr lang="ru-RU" sz="11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EBE19CD4-5254-3EFD-22F9-39923BAB964A}"/>
              </a:ext>
            </a:extLst>
          </p:cNvPr>
          <p:cNvSpPr txBox="1"/>
          <p:nvPr/>
        </p:nvSpPr>
        <p:spPr>
          <a:xfrm>
            <a:off x="853312" y="4123977"/>
            <a:ext cx="2107318" cy="11849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ТРАНСПОРТНАЯ 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ДОСТУПНОСТЬ</a:t>
            </a:r>
          </a:p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</a:p>
          <a:p>
            <a:endParaRPr lang="ru-RU" sz="11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ж/д и автомобильный </a:t>
            </a: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транспорт </a:t>
            </a:r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2" name="TextBox 81">
            <a:extLst>
              <a:ext uri="{FF2B5EF4-FFF2-40B4-BE49-F238E27FC236}">
                <a16:creationId xmlns="" xmlns:a16="http://schemas.microsoft.com/office/drawing/2014/main" id="{164C09F4-F102-F31C-7FF3-D3B5C78C77BF}"/>
              </a:ext>
            </a:extLst>
          </p:cNvPr>
          <p:cNvSpPr txBox="1"/>
          <p:nvPr/>
        </p:nvSpPr>
        <p:spPr>
          <a:xfrm>
            <a:off x="3762823" y="4123979"/>
            <a:ext cx="2141020" cy="507831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ПРИРОДНЫЕ И ПРАВОСЛАВНЫЕ ДОСТОПРОМЕЧАТЕЛЬНОСТИ</a:t>
            </a:r>
            <a:endParaRPr lang="x-none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4" name="TextBox 83">
            <a:extLst>
              <a:ext uri="{FF2B5EF4-FFF2-40B4-BE49-F238E27FC236}">
                <a16:creationId xmlns="" xmlns:a16="http://schemas.microsoft.com/office/drawing/2014/main" id="{6970BDB9-6572-B7E0-9276-A5A584F6DB98}"/>
              </a:ext>
            </a:extLst>
          </p:cNvPr>
          <p:cNvSpPr txBox="1"/>
          <p:nvPr/>
        </p:nvSpPr>
        <p:spPr>
          <a:xfrm>
            <a:off x="6390863" y="1966987"/>
            <a:ext cx="2325141" cy="8463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БЛИЗОСТЬ </a:t>
            </a:r>
          </a:p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К 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РЕГИОНАЛЬНОМУ АДМИНИСТРАТИВНОМУ </a:t>
            </a:r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ЦЕНТРУ</a:t>
            </a:r>
          </a:p>
          <a:p>
            <a:endParaRPr lang="ru-RU" sz="1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138  </a:t>
            </a:r>
            <a:r>
              <a:rPr lang="ru-RU" sz="1100" dirty="0">
                <a:latin typeface="Arial" panose="020B0604020202020204" pitchFamily="34" charset="0"/>
                <a:cs typeface="Arial" panose="020B0604020202020204" pitchFamily="34" charset="0"/>
              </a:rPr>
              <a:t>км </a:t>
            </a:r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Саратов </a:t>
            </a:r>
            <a:endParaRPr lang="x-none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5" name="TextBox 84">
            <a:extLst>
              <a:ext uri="{FF2B5EF4-FFF2-40B4-BE49-F238E27FC236}">
                <a16:creationId xmlns="" xmlns:a16="http://schemas.microsoft.com/office/drawing/2014/main" id="{A85F3027-8E92-FCDF-0FB4-B90608BF66B3}"/>
              </a:ext>
            </a:extLst>
          </p:cNvPr>
          <p:cNvSpPr txBox="1"/>
          <p:nvPr/>
        </p:nvSpPr>
        <p:spPr>
          <a:xfrm>
            <a:off x="6390864" y="4131378"/>
            <a:ext cx="1888435" cy="101566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latin typeface="Arial" panose="020B0604020202020204" pitchFamily="34" charset="0"/>
                <a:cs typeface="Arial" panose="020B0604020202020204" pitchFamily="34" charset="0"/>
              </a:rPr>
              <a:t>СВОБОДНЫЕ ИНВЕСТИЦИОННЫЕ ПЛОЩАДКИ </a:t>
            </a:r>
          </a:p>
          <a:p>
            <a:endParaRPr lang="ru-RU" sz="11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100" dirty="0" smtClean="0">
                <a:latin typeface="Arial" panose="020B0604020202020204" pitchFamily="34" charset="0"/>
                <a:cs typeface="Arial" panose="020B0604020202020204" pitchFamily="34" charset="0"/>
              </a:rPr>
              <a:t>По состоянию на 01.01.2025 3 ед.</a:t>
            </a:r>
          </a:p>
        </p:txBody>
      </p:sp>
      <p:pic>
        <p:nvPicPr>
          <p:cNvPr id="5" name="Рисунок 4" descr="Производство со сплошной заливкой">
            <a:extLst>
              <a:ext uri="{FF2B5EF4-FFF2-40B4-BE49-F238E27FC236}">
                <a16:creationId xmlns="" xmlns:a16="http://schemas.microsoft.com/office/drawing/2014/main" id="{A7171B6C-EB0E-44BD-864B-013B993BED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960631" y="1554058"/>
            <a:ext cx="317061" cy="317061"/>
          </a:xfrm>
          <a:prstGeom prst="rect">
            <a:avLst/>
          </a:prstGeom>
        </p:spPr>
      </p:pic>
      <p:pic>
        <p:nvPicPr>
          <p:cNvPr id="7" name="Рисунок 6" descr="Линейчатая диаграмма со сплошной заливкой">
            <a:extLst>
              <a:ext uri="{FF2B5EF4-FFF2-40B4-BE49-F238E27FC236}">
                <a16:creationId xmlns="" xmlns:a16="http://schemas.microsoft.com/office/drawing/2014/main" id="{29725ACB-265F-F2E5-C2BB-002238ACB76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9278984" y="3695923"/>
            <a:ext cx="361736" cy="361736"/>
          </a:xfrm>
          <a:prstGeom prst="rect">
            <a:avLst/>
          </a:prstGeom>
        </p:spPr>
      </p:pic>
      <p:pic>
        <p:nvPicPr>
          <p:cNvPr id="9" name="Рисунок 8" descr="Ракета со сплошной заливкой">
            <a:extLst>
              <a:ext uri="{FF2B5EF4-FFF2-40B4-BE49-F238E27FC236}">
                <a16:creationId xmlns="" xmlns:a16="http://schemas.microsoft.com/office/drawing/2014/main" id="{79C47C02-F045-DB00-ED8E-FA048A96B42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8554513" y="3695924"/>
            <a:ext cx="342359" cy="342359"/>
          </a:xfrm>
          <a:prstGeom prst="rect">
            <a:avLst/>
          </a:prstGeom>
        </p:spPr>
      </p:pic>
      <p:pic>
        <p:nvPicPr>
          <p:cNvPr id="14" name="Рисунок 13" descr="Русский Каседрал со сплошной заливкой">
            <a:extLst>
              <a:ext uri="{FF2B5EF4-FFF2-40B4-BE49-F238E27FC236}">
                <a16:creationId xmlns="" xmlns:a16="http://schemas.microsoft.com/office/drawing/2014/main" id="{5EB91455-B4B9-D3A9-27F3-0A6A54CDA3B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1"/>
              </a:ext>
            </a:extLst>
          </a:blip>
          <a:stretch>
            <a:fillRect/>
          </a:stretch>
        </p:blipFill>
        <p:spPr>
          <a:xfrm>
            <a:off x="5590882" y="3667139"/>
            <a:ext cx="312963" cy="312963"/>
          </a:xfrm>
          <a:prstGeom prst="rect">
            <a:avLst/>
          </a:prstGeom>
        </p:spPr>
      </p:pic>
      <p:pic>
        <p:nvPicPr>
          <p:cNvPr id="16" name="Рисунок 15" descr="Город со сплошной заливкой">
            <a:extLst>
              <a:ext uri="{FF2B5EF4-FFF2-40B4-BE49-F238E27FC236}">
                <a16:creationId xmlns="" xmlns:a16="http://schemas.microsoft.com/office/drawing/2014/main" id="{02D9FF73-34F2-A437-9AB2-47EBACCA4C9C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xmlns="" r:embed="rId13"/>
              </a:ext>
            </a:extLst>
          </a:blip>
          <a:stretch>
            <a:fillRect/>
          </a:stretch>
        </p:blipFill>
        <p:spPr>
          <a:xfrm>
            <a:off x="8535134" y="1504953"/>
            <a:ext cx="361736" cy="361736"/>
          </a:xfrm>
          <a:prstGeom prst="rect">
            <a:avLst/>
          </a:prstGeom>
        </p:spPr>
      </p:pic>
      <p:pic>
        <p:nvPicPr>
          <p:cNvPr id="24" name="Рисунок 23" descr="Указатель со сплошной заливкой">
            <a:extLst>
              <a:ext uri="{FF2B5EF4-FFF2-40B4-BE49-F238E27FC236}">
                <a16:creationId xmlns="" xmlns:a16="http://schemas.microsoft.com/office/drawing/2014/main" id="{9C749ECD-066C-5BEC-4B20-1B23A3233DF6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xmlns="" r:embed="rId15"/>
              </a:ext>
            </a:extLst>
          </a:blip>
          <a:stretch>
            <a:fillRect/>
          </a:stretch>
        </p:blipFill>
        <p:spPr>
          <a:xfrm>
            <a:off x="2911280" y="3640415"/>
            <a:ext cx="366413" cy="36641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20556BE4-7B38-E742-01B1-E675C970A39E}"/>
              </a:ext>
            </a:extLst>
          </p:cNvPr>
          <p:cNvSpPr txBox="1"/>
          <p:nvPr/>
        </p:nvSpPr>
        <p:spPr>
          <a:xfrm>
            <a:off x="627016" y="550177"/>
            <a:ext cx="8835766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dirty="0">
                <a:latin typeface="Arial" panose="020B0604020202020204" pitchFamily="34" charset="0"/>
                <a:cs typeface="Arial" panose="020B0604020202020204" pitchFamily="34" charset="0"/>
              </a:rPr>
              <a:t>ПРЕИМУЩЕСТВА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48583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3324611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Скругленный прямоугольник 4">
            <a:extLst>
              <a:ext uri="{FF2B5EF4-FFF2-40B4-BE49-F238E27FC236}">
                <a16:creationId xmlns="" xmlns:a16="http://schemas.microsoft.com/office/drawing/2014/main" id="{CA681B2E-CC94-3AAF-E060-F2F2C175E23F}"/>
              </a:ext>
            </a:extLst>
          </p:cNvPr>
          <p:cNvSpPr/>
          <p:nvPr/>
        </p:nvSpPr>
        <p:spPr>
          <a:xfrm>
            <a:off x="222609" y="1401550"/>
            <a:ext cx="6569869" cy="4660507"/>
          </a:xfrm>
          <a:prstGeom prst="roundRect">
            <a:avLst>
              <a:gd name="adj" fmla="val 5474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0" name="Скругленный прямоугольник 9">
            <a:extLst>
              <a:ext uri="{FF2B5EF4-FFF2-40B4-BE49-F238E27FC236}">
                <a16:creationId xmlns="" xmlns:a16="http://schemas.microsoft.com/office/drawing/2014/main" id="{0D1167F1-43B4-FA82-606E-E7575884A9A9}"/>
              </a:ext>
            </a:extLst>
          </p:cNvPr>
          <p:cNvSpPr/>
          <p:nvPr/>
        </p:nvSpPr>
        <p:spPr>
          <a:xfrm>
            <a:off x="6819479" y="1401547"/>
            <a:ext cx="2968120" cy="775597"/>
          </a:xfrm>
          <a:prstGeom prst="roundRect">
            <a:avLst>
              <a:gd name="adj" fmla="val 33100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СТРУКТУРА ОТГРУЖЕННОЙ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ПРОДУКЦИИ ПО ВИДАМ ЭКОНОМИЧЕСКОЙ ДЕЯТЕЛЬНОСТИ </a:t>
            </a:r>
            <a:r>
              <a:rPr kumimoji="0" lang="en-US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В </a:t>
            </a: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2024 </a:t>
            </a: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ГОДУ (%)</a:t>
            </a: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4E0C2D50-D926-C00C-331C-C79D5FBD02A4}"/>
              </a:ext>
            </a:extLst>
          </p:cNvPr>
          <p:cNvSpPr/>
          <p:nvPr/>
        </p:nvSpPr>
        <p:spPr>
          <a:xfrm>
            <a:off x="6821198" y="2294500"/>
            <a:ext cx="2966400" cy="3767557"/>
          </a:xfrm>
          <a:prstGeom prst="roundRect">
            <a:avLst>
              <a:gd name="adj" fmla="val 8720"/>
            </a:avLst>
          </a:prstGeom>
          <a:noFill/>
          <a:ln>
            <a:solidFill>
              <a:srgbClr val="4756A0"/>
            </a:solidFill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67" name="Диаграмма 66">
            <a:extLst>
              <a:ext uri="{FF2B5EF4-FFF2-40B4-BE49-F238E27FC236}">
                <a16:creationId xmlns="" xmlns:a16="http://schemas.microsoft.com/office/drawing/2014/main" id="{3CBBECBC-5927-FDA8-F3B5-C670703B96B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16948357"/>
              </p:ext>
            </p:extLst>
          </p:nvPr>
        </p:nvGraphicFramePr>
        <p:xfrm>
          <a:off x="6792478" y="2045825"/>
          <a:ext cx="2966399" cy="32753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cxnSp>
        <p:nvCxnSpPr>
          <p:cNvPr id="74" name="Прямая соединительная линия 73">
            <a:extLst>
              <a:ext uri="{FF2B5EF4-FFF2-40B4-BE49-F238E27FC236}">
                <a16:creationId xmlns="" xmlns:a16="http://schemas.microsoft.com/office/drawing/2014/main" id="{4B987983-F07E-F572-08A2-A9B03E6871E5}"/>
              </a:ext>
            </a:extLst>
          </p:cNvPr>
          <p:cNvCxnSpPr>
            <a:cxnSpLocks/>
          </p:cNvCxnSpPr>
          <p:nvPr/>
        </p:nvCxnSpPr>
        <p:spPr>
          <a:xfrm>
            <a:off x="832947" y="6000498"/>
            <a:ext cx="237570" cy="0"/>
          </a:xfrm>
          <a:prstGeom prst="line">
            <a:avLst/>
          </a:prstGeom>
          <a:ln w="12700">
            <a:solidFill>
              <a:schemeClr val="bg1">
                <a:lumMod val="6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61B276B5-A05C-4084-6B05-771C3FE2940E}"/>
              </a:ext>
            </a:extLst>
          </p:cNvPr>
          <p:cNvSpPr txBox="1"/>
          <p:nvPr/>
        </p:nvSpPr>
        <p:spPr>
          <a:xfrm>
            <a:off x="1170170" y="5938946"/>
            <a:ext cx="386977" cy="16158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50" dirty="0" smtClean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endParaRPr lang="x-none" sz="105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1" name="Прямая соединительная линия 80">
            <a:extLst>
              <a:ext uri="{FF2B5EF4-FFF2-40B4-BE49-F238E27FC236}">
                <a16:creationId xmlns="" xmlns:a16="http://schemas.microsoft.com/office/drawing/2014/main" id="{E41DF579-8696-DD20-F1CC-5CD2F3DBCE34}"/>
              </a:ext>
            </a:extLst>
          </p:cNvPr>
          <p:cNvCxnSpPr>
            <a:cxnSpLocks/>
          </p:cNvCxnSpPr>
          <p:nvPr/>
        </p:nvCxnSpPr>
        <p:spPr>
          <a:xfrm>
            <a:off x="1589195" y="6000498"/>
            <a:ext cx="322113" cy="0"/>
          </a:xfrm>
          <a:prstGeom prst="line">
            <a:avLst/>
          </a:prstGeom>
          <a:ln w="12700">
            <a:solidFill>
              <a:srgbClr val="B1C1E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1" name="TextBox 90">
            <a:extLst>
              <a:ext uri="{FF2B5EF4-FFF2-40B4-BE49-F238E27FC236}">
                <a16:creationId xmlns="" xmlns:a16="http://schemas.microsoft.com/office/drawing/2014/main" id="{C868A8CD-3BA5-845F-2948-B9125448DA88}"/>
              </a:ext>
            </a:extLst>
          </p:cNvPr>
          <p:cNvSpPr txBox="1"/>
          <p:nvPr/>
        </p:nvSpPr>
        <p:spPr>
          <a:xfrm>
            <a:off x="2111809" y="5938946"/>
            <a:ext cx="41417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</a:t>
            </a:r>
            <a:r>
              <a:rPr lang="ru-RU" sz="1000" dirty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101" name="Прямая соединительная линия 100">
            <a:extLst>
              <a:ext uri="{FF2B5EF4-FFF2-40B4-BE49-F238E27FC236}">
                <a16:creationId xmlns="" xmlns:a16="http://schemas.microsoft.com/office/drawing/2014/main" id="{65A9FFCD-B422-6BAC-3756-D7F21C5FD4A9}"/>
              </a:ext>
            </a:extLst>
          </p:cNvPr>
          <p:cNvCxnSpPr>
            <a:cxnSpLocks/>
          </p:cNvCxnSpPr>
          <p:nvPr/>
        </p:nvCxnSpPr>
        <p:spPr>
          <a:xfrm>
            <a:off x="2565623" y="6000498"/>
            <a:ext cx="270662" cy="0"/>
          </a:xfrm>
          <a:prstGeom prst="line">
            <a:avLst/>
          </a:prstGeom>
          <a:ln w="12700">
            <a:solidFill>
              <a:srgbClr val="4756A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2" name="TextBox 111">
            <a:extLst>
              <a:ext uri="{FF2B5EF4-FFF2-40B4-BE49-F238E27FC236}">
                <a16:creationId xmlns="" xmlns:a16="http://schemas.microsoft.com/office/drawing/2014/main" id="{8BFA7629-1D6D-6368-F7B0-8E071839277B}"/>
              </a:ext>
            </a:extLst>
          </p:cNvPr>
          <p:cNvSpPr txBox="1"/>
          <p:nvPr/>
        </p:nvSpPr>
        <p:spPr>
          <a:xfrm>
            <a:off x="2952600" y="5938946"/>
            <a:ext cx="782495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800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latin typeface="Arial" panose="020B0604020202020204" pitchFamily="34" charset="0"/>
                <a:cs typeface="Arial" panose="020B0604020202020204" pitchFamily="34" charset="0"/>
              </a:rPr>
              <a:t>2024</a:t>
            </a:r>
            <a:endParaRPr lang="x-none" sz="1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159" name="Группа 158">
            <a:extLst>
              <a:ext uri="{FF2B5EF4-FFF2-40B4-BE49-F238E27FC236}">
                <a16:creationId xmlns="" xmlns:a16="http://schemas.microsoft.com/office/drawing/2014/main" id="{859BFF25-7647-679E-CF0A-EDBC0E40A471}"/>
              </a:ext>
            </a:extLst>
          </p:cNvPr>
          <p:cNvGrpSpPr/>
          <p:nvPr/>
        </p:nvGrpSpPr>
        <p:grpSpPr>
          <a:xfrm>
            <a:off x="2364762" y="2422510"/>
            <a:ext cx="2740663" cy="2610156"/>
            <a:chOff x="2364760" y="2381870"/>
            <a:chExt cx="2740663" cy="2610156"/>
          </a:xfrm>
        </p:grpSpPr>
        <p:sp>
          <p:nvSpPr>
            <p:cNvPr id="113" name="Правильный пятиугольник 112">
              <a:extLst>
                <a:ext uri="{FF2B5EF4-FFF2-40B4-BE49-F238E27FC236}">
                  <a16:creationId xmlns="" xmlns:a16="http://schemas.microsoft.com/office/drawing/2014/main" id="{2E6B3244-8CEB-6239-7F38-F265B373BF99}"/>
                </a:ext>
              </a:extLst>
            </p:cNvPr>
            <p:cNvSpPr/>
            <p:nvPr/>
          </p:nvSpPr>
          <p:spPr>
            <a:xfrm>
              <a:off x="2364760" y="2381870"/>
              <a:ext cx="2740663" cy="2610155"/>
            </a:xfrm>
            <a:prstGeom prst="pentagon">
              <a:avLst/>
            </a:prstGeom>
            <a:solidFill>
              <a:srgbClr val="FBFBFB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/>
            </a:p>
          </p:txBody>
        </p:sp>
        <p:sp>
          <p:nvSpPr>
            <p:cNvPr id="114" name="Правильный пятиугольник 113">
              <a:extLst>
                <a:ext uri="{FF2B5EF4-FFF2-40B4-BE49-F238E27FC236}">
                  <a16:creationId xmlns="" xmlns:a16="http://schemas.microsoft.com/office/drawing/2014/main" id="{4495E117-48D2-15E2-0BCE-6E44870B1947}"/>
                </a:ext>
              </a:extLst>
            </p:cNvPr>
            <p:cNvSpPr/>
            <p:nvPr/>
          </p:nvSpPr>
          <p:spPr>
            <a:xfrm>
              <a:off x="2730643" y="2730330"/>
              <a:ext cx="2008897" cy="1913235"/>
            </a:xfrm>
            <a:prstGeom prst="pentagon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x-none" dirty="0"/>
            </a:p>
          </p:txBody>
        </p:sp>
        <p:cxnSp>
          <p:nvCxnSpPr>
            <p:cNvPr id="116" name="Прямая соединительная линия 115">
              <a:extLst>
                <a:ext uri="{FF2B5EF4-FFF2-40B4-BE49-F238E27FC236}">
                  <a16:creationId xmlns="" xmlns:a16="http://schemas.microsoft.com/office/drawing/2014/main" id="{1C6AE833-741A-D6C2-6D6F-7C8212816507}"/>
                </a:ext>
              </a:extLst>
            </p:cNvPr>
            <p:cNvCxnSpPr>
              <a:cxnSpLocks/>
            </p:cNvCxnSpPr>
            <p:nvPr/>
          </p:nvCxnSpPr>
          <p:spPr>
            <a:xfrm>
              <a:off x="3738408" y="2381871"/>
              <a:ext cx="0" cy="2610155"/>
            </a:xfrm>
            <a:prstGeom prst="line">
              <a:avLst/>
            </a:prstGeom>
            <a:ln>
              <a:solidFill>
                <a:srgbClr val="F1F1F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58" name="Группа 157">
              <a:extLst>
                <a:ext uri="{FF2B5EF4-FFF2-40B4-BE49-F238E27FC236}">
                  <a16:creationId xmlns="" xmlns:a16="http://schemas.microsoft.com/office/drawing/2014/main" id="{7B27636C-D5DC-E85C-EE19-185390D0DD09}"/>
                </a:ext>
              </a:extLst>
            </p:cNvPr>
            <p:cNvGrpSpPr/>
            <p:nvPr/>
          </p:nvGrpSpPr>
          <p:grpSpPr>
            <a:xfrm>
              <a:off x="2655096" y="3084325"/>
              <a:ext cx="2159991" cy="1205244"/>
              <a:chOff x="2654916" y="3117426"/>
              <a:chExt cx="2159991" cy="1205244"/>
            </a:xfrm>
          </p:grpSpPr>
          <p:grpSp>
            <p:nvGrpSpPr>
              <p:cNvPr id="121" name="Группа 120">
                <a:extLst>
                  <a:ext uri="{FF2B5EF4-FFF2-40B4-BE49-F238E27FC236}">
                    <a16:creationId xmlns="" xmlns:a16="http://schemas.microsoft.com/office/drawing/2014/main" id="{C0E3F89F-5015-76B7-83AB-B2981EC78399}"/>
                  </a:ext>
                </a:extLst>
              </p:cNvPr>
              <p:cNvGrpSpPr/>
              <p:nvPr/>
            </p:nvGrpSpPr>
            <p:grpSpPr>
              <a:xfrm>
                <a:off x="2654916" y="3117426"/>
                <a:ext cx="2159991" cy="1205244"/>
                <a:chOff x="2491740" y="3198701"/>
                <a:chExt cx="2486289" cy="1387314"/>
              </a:xfrm>
            </p:grpSpPr>
            <p:cxnSp>
              <p:nvCxnSpPr>
                <p:cNvPr id="117" name="Прямая соединительная линия 116">
                  <a:extLst>
                    <a:ext uri="{FF2B5EF4-FFF2-40B4-BE49-F238E27FC236}">
                      <a16:creationId xmlns="" xmlns:a16="http://schemas.microsoft.com/office/drawing/2014/main" id="{8B915712-0841-7078-5D11-970E6AA7018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H="1">
                  <a:off x="249174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0" name="Прямая соединительная линия 119">
                  <a:extLst>
                    <a:ext uri="{FF2B5EF4-FFF2-40B4-BE49-F238E27FC236}">
                      <a16:creationId xmlns="" xmlns:a16="http://schemas.microsoft.com/office/drawing/2014/main" id="{1708A3A5-006B-B5E0-C489-EABF0F137790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2575130" y="3198701"/>
                  <a:ext cx="2402899" cy="1387314"/>
                </a:xfrm>
                <a:prstGeom prst="line">
                  <a:avLst/>
                </a:prstGeom>
                <a:ln>
                  <a:solidFill>
                    <a:srgbClr val="F1F1F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22" name="Овал 121">
                <a:extLst>
                  <a:ext uri="{FF2B5EF4-FFF2-40B4-BE49-F238E27FC236}">
                    <a16:creationId xmlns="" xmlns:a16="http://schemas.microsoft.com/office/drawing/2014/main" id="{5A0E3986-D229-D6EC-5021-52A0442A8505}"/>
                  </a:ext>
                </a:extLst>
              </p:cNvPr>
              <p:cNvSpPr/>
              <p:nvPr/>
            </p:nvSpPr>
            <p:spPr>
              <a:xfrm>
                <a:off x="3708583" y="3664426"/>
                <a:ext cx="62551" cy="62551"/>
              </a:xfrm>
              <a:prstGeom prst="ellipse">
                <a:avLst/>
              </a:prstGeom>
              <a:solidFill>
                <a:srgbClr val="F1F1F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x-none"/>
              </a:p>
            </p:txBody>
          </p:sp>
        </p:grpSp>
      </p:grpSp>
      <p:sp>
        <p:nvSpPr>
          <p:cNvPr id="123" name="TextBox 122">
            <a:extLst>
              <a:ext uri="{FF2B5EF4-FFF2-40B4-BE49-F238E27FC236}">
                <a16:creationId xmlns="" xmlns:a16="http://schemas.microsoft.com/office/drawing/2014/main" id="{4DDD486F-FFDC-3AC3-0983-1563F64C780C}"/>
              </a:ext>
            </a:extLst>
          </p:cNvPr>
          <p:cNvSpPr txBox="1"/>
          <p:nvPr/>
        </p:nvSpPr>
        <p:spPr>
          <a:xfrm>
            <a:off x="3193413" y="1674883"/>
            <a:ext cx="2001757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объем инвестиций </a:t>
            </a:r>
          </a:p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основной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капитал (без МСП)</a:t>
            </a:r>
          </a:p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млн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5" name="Скругленный прямоугольник 124">
            <a:extLst>
              <a:ext uri="{FF2B5EF4-FFF2-40B4-BE49-F238E27FC236}">
                <a16:creationId xmlns="" xmlns:a16="http://schemas.microsoft.com/office/drawing/2014/main" id="{7DACA747-66C6-0E65-B5FA-C504D9C6D2C4}"/>
              </a:ext>
            </a:extLst>
          </p:cNvPr>
          <p:cNvSpPr/>
          <p:nvPr/>
        </p:nvSpPr>
        <p:spPr>
          <a:xfrm>
            <a:off x="2836285" y="2255636"/>
            <a:ext cx="651143" cy="167348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6" name="Скругленный прямоугольник 125">
            <a:extLst>
              <a:ext uri="{FF2B5EF4-FFF2-40B4-BE49-F238E27FC236}">
                <a16:creationId xmlns="" xmlns:a16="http://schemas.microsoft.com/office/drawing/2014/main" id="{1F8EAFBB-518D-C75C-F633-1B12885366D0}"/>
              </a:ext>
            </a:extLst>
          </p:cNvPr>
          <p:cNvSpPr/>
          <p:nvPr/>
        </p:nvSpPr>
        <p:spPr>
          <a:xfrm>
            <a:off x="4135727" y="2256021"/>
            <a:ext cx="678336" cy="200042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17,7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7" name="Скругленный прямоугольник 126">
            <a:extLst>
              <a:ext uri="{FF2B5EF4-FFF2-40B4-BE49-F238E27FC236}">
                <a16:creationId xmlns="" xmlns:a16="http://schemas.microsoft.com/office/drawing/2014/main" id="{0B4880A1-91DC-D0F0-A77C-E94DED46A2DE}"/>
              </a:ext>
            </a:extLst>
          </p:cNvPr>
          <p:cNvSpPr/>
          <p:nvPr/>
        </p:nvSpPr>
        <p:spPr>
          <a:xfrm>
            <a:off x="3554053" y="2270930"/>
            <a:ext cx="476094" cy="169809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146,2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2" name="TextBox 131">
            <a:extLst>
              <a:ext uri="{FF2B5EF4-FFF2-40B4-BE49-F238E27FC236}">
                <a16:creationId xmlns="" xmlns:a16="http://schemas.microsoft.com/office/drawing/2014/main" id="{B51F7AF6-8F8A-5B37-A1C2-3650196617FB}"/>
              </a:ext>
            </a:extLst>
          </p:cNvPr>
          <p:cNvSpPr txBox="1"/>
          <p:nvPr/>
        </p:nvSpPr>
        <p:spPr>
          <a:xfrm>
            <a:off x="5142181" y="2814496"/>
            <a:ext cx="1650297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отгрузка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продукции по организациям, не относящихся к МСП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3" name="Скругленный прямоугольник 132">
            <a:extLst>
              <a:ext uri="{FF2B5EF4-FFF2-40B4-BE49-F238E27FC236}">
                <a16:creationId xmlns="" xmlns:a16="http://schemas.microsoft.com/office/drawing/2014/main" id="{BD49888C-EE87-0AA1-DB51-FCB7AE18C6FB}"/>
              </a:ext>
            </a:extLst>
          </p:cNvPr>
          <p:cNvSpPr/>
          <p:nvPr/>
        </p:nvSpPr>
        <p:spPr>
          <a:xfrm>
            <a:off x="5044438" y="3671965"/>
            <a:ext cx="509944" cy="166903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520,2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4" name="Скругленный прямоугольник 133">
            <a:extLst>
              <a:ext uri="{FF2B5EF4-FFF2-40B4-BE49-F238E27FC236}">
                <a16:creationId xmlns="" xmlns:a16="http://schemas.microsoft.com/office/drawing/2014/main" id="{E891C477-CE41-440F-B223-9BD475BA4F74}"/>
              </a:ext>
            </a:extLst>
          </p:cNvPr>
          <p:cNvSpPr/>
          <p:nvPr/>
        </p:nvSpPr>
        <p:spPr>
          <a:xfrm>
            <a:off x="6155748" y="3673051"/>
            <a:ext cx="580300" cy="174237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878,2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5" name="Скругленный прямоугольник 134">
            <a:extLst>
              <a:ext uri="{FF2B5EF4-FFF2-40B4-BE49-F238E27FC236}">
                <a16:creationId xmlns="" xmlns:a16="http://schemas.microsoft.com/office/drawing/2014/main" id="{BA41BC5E-92C9-7CBA-1F88-F41F35900D8E}"/>
              </a:ext>
            </a:extLst>
          </p:cNvPr>
          <p:cNvSpPr/>
          <p:nvPr/>
        </p:nvSpPr>
        <p:spPr>
          <a:xfrm>
            <a:off x="5656574" y="3668431"/>
            <a:ext cx="470785" cy="18000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502,8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6" name="TextBox 135">
            <a:extLst>
              <a:ext uri="{FF2B5EF4-FFF2-40B4-BE49-F238E27FC236}">
                <a16:creationId xmlns="" xmlns:a16="http://schemas.microsoft.com/office/drawing/2014/main" id="{2EFB3336-310E-8D41-40DB-BCF7E0A8AF90}"/>
              </a:ext>
            </a:extLst>
          </p:cNvPr>
          <p:cNvSpPr txBox="1"/>
          <p:nvPr/>
        </p:nvSpPr>
        <p:spPr>
          <a:xfrm>
            <a:off x="4872650" y="4330210"/>
            <a:ext cx="1734046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общий фонд оплаты труда       по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</a:t>
            </a:r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лн. </a:t>
            </a:r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Скругленный прямоугольник 136">
            <a:extLst>
              <a:ext uri="{FF2B5EF4-FFF2-40B4-BE49-F238E27FC236}">
                <a16:creationId xmlns="" xmlns:a16="http://schemas.microsoft.com/office/drawing/2014/main" id="{A3F711DB-496E-5AE9-8DA3-52FB6C8C4FC4}"/>
              </a:ext>
            </a:extLst>
          </p:cNvPr>
          <p:cNvSpPr/>
          <p:nvPr/>
        </p:nvSpPr>
        <p:spPr>
          <a:xfrm>
            <a:off x="4862491" y="5110583"/>
            <a:ext cx="397577" cy="17006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437,2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" name="Скругленный прямоугольник 137">
            <a:extLst>
              <a:ext uri="{FF2B5EF4-FFF2-40B4-BE49-F238E27FC236}">
                <a16:creationId xmlns="" xmlns:a16="http://schemas.microsoft.com/office/drawing/2014/main" id="{8F9B137A-9F0C-3053-26F4-F1A1A4D82D6D}"/>
              </a:ext>
            </a:extLst>
          </p:cNvPr>
          <p:cNvSpPr/>
          <p:nvPr/>
        </p:nvSpPr>
        <p:spPr>
          <a:xfrm>
            <a:off x="5863546" y="5107770"/>
            <a:ext cx="584404" cy="185071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535,1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9" name="Скругленный прямоугольник 138">
            <a:extLst>
              <a:ext uri="{FF2B5EF4-FFF2-40B4-BE49-F238E27FC236}">
                <a16:creationId xmlns="" xmlns:a16="http://schemas.microsoft.com/office/drawing/2014/main" id="{5638DA25-0A83-5C61-BB97-CE89B7FE3C55}"/>
              </a:ext>
            </a:extLst>
          </p:cNvPr>
          <p:cNvSpPr/>
          <p:nvPr/>
        </p:nvSpPr>
        <p:spPr>
          <a:xfrm>
            <a:off x="5260069" y="5100644"/>
            <a:ext cx="578628" cy="206648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480,1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0" name="TextBox 139">
            <a:extLst>
              <a:ext uri="{FF2B5EF4-FFF2-40B4-BE49-F238E27FC236}">
                <a16:creationId xmlns="" xmlns:a16="http://schemas.microsoft.com/office/drawing/2014/main" id="{9B8B9FEF-8A61-E7B5-E26D-6064E35C71F8}"/>
              </a:ext>
            </a:extLst>
          </p:cNvPr>
          <p:cNvSpPr txBox="1"/>
          <p:nvPr/>
        </p:nvSpPr>
        <p:spPr>
          <a:xfrm>
            <a:off x="1332679" y="4484611"/>
            <a:ext cx="1244768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ндекс промышленного производства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%.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1" name="Скругленный прямоугольник 140">
            <a:extLst>
              <a:ext uri="{FF2B5EF4-FFF2-40B4-BE49-F238E27FC236}">
                <a16:creationId xmlns="" xmlns:a16="http://schemas.microsoft.com/office/drawing/2014/main" id="{5BF57916-37D0-2A89-BEDE-6529985937EC}"/>
              </a:ext>
            </a:extLst>
          </p:cNvPr>
          <p:cNvSpPr/>
          <p:nvPr/>
        </p:nvSpPr>
        <p:spPr>
          <a:xfrm>
            <a:off x="1199903" y="5153834"/>
            <a:ext cx="519297" cy="184711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68,4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2" name="Скругленный прямоугольник 141">
            <a:extLst>
              <a:ext uri="{FF2B5EF4-FFF2-40B4-BE49-F238E27FC236}">
                <a16:creationId xmlns="" xmlns:a16="http://schemas.microsoft.com/office/drawing/2014/main" id="{804C102D-E058-03DA-846F-7B2632D8057C}"/>
              </a:ext>
            </a:extLst>
          </p:cNvPr>
          <p:cNvSpPr/>
          <p:nvPr/>
        </p:nvSpPr>
        <p:spPr>
          <a:xfrm>
            <a:off x="2299507" y="5132159"/>
            <a:ext cx="536778" cy="232524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76,8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3" name="Скругленный прямоугольник 142">
            <a:extLst>
              <a:ext uri="{FF2B5EF4-FFF2-40B4-BE49-F238E27FC236}">
                <a16:creationId xmlns="" xmlns:a16="http://schemas.microsoft.com/office/drawing/2014/main" id="{AF6DE8AE-5C46-A9ED-FE44-79540CCD291B}"/>
              </a:ext>
            </a:extLst>
          </p:cNvPr>
          <p:cNvSpPr/>
          <p:nvPr/>
        </p:nvSpPr>
        <p:spPr>
          <a:xfrm>
            <a:off x="1804350" y="5153835"/>
            <a:ext cx="410007" cy="18471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112,9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4" name="TextBox 143">
            <a:extLst>
              <a:ext uri="{FF2B5EF4-FFF2-40B4-BE49-F238E27FC236}">
                <a16:creationId xmlns="" xmlns:a16="http://schemas.microsoft.com/office/drawing/2014/main" id="{CD500BF9-38C1-5529-5619-ECFDF6A02DFC}"/>
              </a:ext>
            </a:extLst>
          </p:cNvPr>
          <p:cNvSpPr txBox="1"/>
          <p:nvPr/>
        </p:nvSpPr>
        <p:spPr>
          <a:xfrm>
            <a:off x="953236" y="2838426"/>
            <a:ext cx="169527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средний размер пенсии</a:t>
            </a: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5" name="Скругленный прямоугольник 144">
            <a:extLst>
              <a:ext uri="{FF2B5EF4-FFF2-40B4-BE49-F238E27FC236}">
                <a16:creationId xmlns="" xmlns:a16="http://schemas.microsoft.com/office/drawing/2014/main" id="{049D898B-5B50-DE58-0CB5-29E839E77CE1}"/>
              </a:ext>
            </a:extLst>
          </p:cNvPr>
          <p:cNvSpPr/>
          <p:nvPr/>
        </p:nvSpPr>
        <p:spPr>
          <a:xfrm>
            <a:off x="832947" y="3341848"/>
            <a:ext cx="574698" cy="174930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16 472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Скругленный прямоугольник 145">
            <a:extLst>
              <a:ext uri="{FF2B5EF4-FFF2-40B4-BE49-F238E27FC236}">
                <a16:creationId xmlns="" xmlns:a16="http://schemas.microsoft.com/office/drawing/2014/main" id="{D8C75DED-E032-F06C-4A1B-C15F2E0A1892}"/>
              </a:ext>
            </a:extLst>
          </p:cNvPr>
          <p:cNvSpPr/>
          <p:nvPr/>
        </p:nvSpPr>
        <p:spPr>
          <a:xfrm>
            <a:off x="1967185" y="3340049"/>
            <a:ext cx="605716" cy="176729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19 361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7" name="Скругленный прямоугольник 146">
            <a:extLst>
              <a:ext uri="{FF2B5EF4-FFF2-40B4-BE49-F238E27FC236}">
                <a16:creationId xmlns="" xmlns:a16="http://schemas.microsoft.com/office/drawing/2014/main" id="{2947D3A7-F3F2-F042-E041-2359906A0400}"/>
              </a:ext>
            </a:extLst>
          </p:cNvPr>
          <p:cNvSpPr/>
          <p:nvPr/>
        </p:nvSpPr>
        <p:spPr>
          <a:xfrm>
            <a:off x="1483109" y="3341848"/>
            <a:ext cx="447320" cy="174930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17 535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8" name="TextBox 147">
            <a:extLst>
              <a:ext uri="{FF2B5EF4-FFF2-40B4-BE49-F238E27FC236}">
                <a16:creationId xmlns="" xmlns:a16="http://schemas.microsoft.com/office/drawing/2014/main" id="{BD9E40EF-B3BB-3EB9-AF5B-3B81E652F392}"/>
              </a:ext>
            </a:extLst>
          </p:cNvPr>
          <p:cNvSpPr txBox="1"/>
          <p:nvPr/>
        </p:nvSpPr>
        <p:spPr>
          <a:xfrm>
            <a:off x="3053540" y="5074721"/>
            <a:ext cx="1552435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средняя </a:t>
            </a:r>
            <a:r>
              <a:rPr lang="ru-RU" sz="10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з/п по крупным и средним организациям</a:t>
            </a:r>
            <a:endParaRPr lang="ru-RU" sz="10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ru-RU" sz="10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руб.</a:t>
            </a:r>
            <a:endParaRPr lang="x-none" sz="10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9" name="Скругленный прямоугольник 148">
            <a:extLst>
              <a:ext uri="{FF2B5EF4-FFF2-40B4-BE49-F238E27FC236}">
                <a16:creationId xmlns="" xmlns:a16="http://schemas.microsoft.com/office/drawing/2014/main" id="{4676CABC-9A49-F2C2-A9BC-C53B134296DE}"/>
              </a:ext>
            </a:extLst>
          </p:cNvPr>
          <p:cNvSpPr/>
          <p:nvPr/>
        </p:nvSpPr>
        <p:spPr>
          <a:xfrm>
            <a:off x="2952600" y="5655237"/>
            <a:ext cx="534828" cy="218839"/>
          </a:xfrm>
          <a:prstGeom prst="roundRect">
            <a:avLst>
              <a:gd name="adj" fmla="val 50000"/>
            </a:avLst>
          </a:prstGeom>
          <a:solidFill>
            <a:schemeClr val="bg1">
              <a:lumMod val="65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30 898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0" name="Скругленный прямоугольник 149">
            <a:extLst>
              <a:ext uri="{FF2B5EF4-FFF2-40B4-BE49-F238E27FC236}">
                <a16:creationId xmlns="" xmlns:a16="http://schemas.microsoft.com/office/drawing/2014/main" id="{D3AFCDB7-7B2D-FB95-3CC4-26FA72959204}"/>
              </a:ext>
            </a:extLst>
          </p:cNvPr>
          <p:cNvSpPr/>
          <p:nvPr/>
        </p:nvSpPr>
        <p:spPr>
          <a:xfrm>
            <a:off x="4154892" y="5648283"/>
            <a:ext cx="575829" cy="237066"/>
          </a:xfrm>
          <a:prstGeom prst="roundRect">
            <a:avLst>
              <a:gd name="adj" fmla="val 50000"/>
            </a:avLst>
          </a:prstGeom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39 187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1" name="Скругленный прямоугольник 150">
            <a:extLst>
              <a:ext uri="{FF2B5EF4-FFF2-40B4-BE49-F238E27FC236}">
                <a16:creationId xmlns="" xmlns:a16="http://schemas.microsoft.com/office/drawing/2014/main" id="{0DA18218-A189-5B34-A992-A1C2F6968601}"/>
              </a:ext>
            </a:extLst>
          </p:cNvPr>
          <p:cNvSpPr/>
          <p:nvPr/>
        </p:nvSpPr>
        <p:spPr>
          <a:xfrm>
            <a:off x="3603682" y="5639142"/>
            <a:ext cx="478826" cy="234935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0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35 031</a:t>
            </a:r>
            <a:endParaRPr lang="x-none" sz="10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1" name="Шестиугольник 160">
            <a:extLst>
              <a:ext uri="{FF2B5EF4-FFF2-40B4-BE49-F238E27FC236}">
                <a16:creationId xmlns="" xmlns:a16="http://schemas.microsoft.com/office/drawing/2014/main" id="{80C5CFFC-7012-7F1B-F30E-BDA9A7D11940}"/>
              </a:ext>
            </a:extLst>
          </p:cNvPr>
          <p:cNvSpPr/>
          <p:nvPr/>
        </p:nvSpPr>
        <p:spPr>
          <a:xfrm rot="1800000">
            <a:off x="2920824" y="3086486"/>
            <a:ext cx="1376047" cy="1432398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376047" h="1432398">
                <a:moveTo>
                  <a:pt x="0" y="575866"/>
                </a:moveTo>
                <a:lnTo>
                  <a:pt x="429759" y="7332"/>
                </a:lnTo>
                <a:lnTo>
                  <a:pt x="1069064" y="0"/>
                </a:lnTo>
                <a:lnTo>
                  <a:pt x="1376047" y="560321"/>
                </a:lnTo>
                <a:lnTo>
                  <a:pt x="1077524" y="1126130"/>
                </a:lnTo>
                <a:lnTo>
                  <a:pt x="265501" y="1432398"/>
                </a:lnTo>
                <a:lnTo>
                  <a:pt x="0" y="575866"/>
                </a:lnTo>
                <a:close/>
              </a:path>
            </a:pathLst>
          </a:custGeom>
          <a:noFill/>
          <a:ln>
            <a:solidFill>
              <a:srgbClr val="A6A6A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2" name="TextBox 161">
            <a:extLst>
              <a:ext uri="{FF2B5EF4-FFF2-40B4-BE49-F238E27FC236}">
                <a16:creationId xmlns="" xmlns:a16="http://schemas.microsoft.com/office/drawing/2014/main" id="{F619E7A8-AF23-B5E5-7150-0B8CA1052B14}"/>
              </a:ext>
            </a:extLst>
          </p:cNvPr>
          <p:cNvSpPr txBox="1"/>
          <p:nvPr/>
        </p:nvSpPr>
        <p:spPr>
          <a:xfrm>
            <a:off x="627017" y="6354110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В среднем на </a:t>
            </a:r>
            <a:r>
              <a:rPr lang="en-US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 </a:t>
            </a:r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муниципалитет Нижегородской области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3" name="Шестиугольник 160">
            <a:extLst>
              <a:ext uri="{FF2B5EF4-FFF2-40B4-BE49-F238E27FC236}">
                <a16:creationId xmlns="" xmlns:a16="http://schemas.microsoft.com/office/drawing/2014/main" id="{BFE3E32D-4E32-EF8D-83DB-B70C7B2C852E}"/>
              </a:ext>
            </a:extLst>
          </p:cNvPr>
          <p:cNvSpPr/>
          <p:nvPr/>
        </p:nvSpPr>
        <p:spPr>
          <a:xfrm rot="1800000">
            <a:off x="2632486" y="2933475"/>
            <a:ext cx="1825527" cy="1348087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5527" h="1348087">
                <a:moveTo>
                  <a:pt x="0" y="656284"/>
                </a:moveTo>
                <a:lnTo>
                  <a:pt x="749692" y="9285"/>
                </a:lnTo>
                <a:lnTo>
                  <a:pt x="1507400" y="0"/>
                </a:lnTo>
                <a:lnTo>
                  <a:pt x="1825527" y="660136"/>
                </a:lnTo>
                <a:lnTo>
                  <a:pt x="1500204" y="1294544"/>
                </a:lnTo>
                <a:lnTo>
                  <a:pt x="734847" y="1348087"/>
                </a:lnTo>
                <a:lnTo>
                  <a:pt x="0" y="656284"/>
                </a:lnTo>
                <a:close/>
              </a:path>
            </a:pathLst>
          </a:custGeom>
          <a:noFill/>
          <a:ln>
            <a:solidFill>
              <a:srgbClr val="B1C1E4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64" name="Шестиугольник 160">
            <a:extLst>
              <a:ext uri="{FF2B5EF4-FFF2-40B4-BE49-F238E27FC236}">
                <a16:creationId xmlns="" xmlns:a16="http://schemas.microsoft.com/office/drawing/2014/main" id="{3AA1733C-B95A-633A-E4C1-06FA94F51A7E}"/>
              </a:ext>
            </a:extLst>
          </p:cNvPr>
          <p:cNvSpPr/>
          <p:nvPr/>
        </p:nvSpPr>
        <p:spPr>
          <a:xfrm rot="1800000">
            <a:off x="2775749" y="2654066"/>
            <a:ext cx="1822652" cy="1773344"/>
          </a:xfrm>
          <a:custGeom>
            <a:avLst/>
            <a:gdLst>
              <a:gd name="connsiteX0" fmla="*/ 0 w 1889708"/>
              <a:gd name="connsiteY0" fmla="*/ 814530 h 1629059"/>
              <a:gd name="connsiteX1" fmla="*/ 407265 w 1889708"/>
              <a:gd name="connsiteY1" fmla="*/ 0 h 1629059"/>
              <a:gd name="connsiteX2" fmla="*/ 1482443 w 1889708"/>
              <a:gd name="connsiteY2" fmla="*/ 0 h 1629059"/>
              <a:gd name="connsiteX3" fmla="*/ 1889708 w 1889708"/>
              <a:gd name="connsiteY3" fmla="*/ 814530 h 1629059"/>
              <a:gd name="connsiteX4" fmla="*/ 1482443 w 1889708"/>
              <a:gd name="connsiteY4" fmla="*/ 1629059 h 1629059"/>
              <a:gd name="connsiteX5" fmla="*/ 407265 w 1889708"/>
              <a:gd name="connsiteY5" fmla="*/ 1629059 h 1629059"/>
              <a:gd name="connsiteX6" fmla="*/ 0 w 1889708"/>
              <a:gd name="connsiteY6" fmla="*/ 814530 h 1629059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482443 w 1889708"/>
              <a:gd name="connsiteY4" fmla="*/ 1629059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141294 w 1889708"/>
              <a:gd name="connsiteY4" fmla="*/ 1268210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889708"/>
              <a:gd name="connsiteY0" fmla="*/ 814530 h 1736015"/>
              <a:gd name="connsiteX1" fmla="*/ 407265 w 1889708"/>
              <a:gd name="connsiteY1" fmla="*/ 0 h 1736015"/>
              <a:gd name="connsiteX2" fmla="*/ 1482443 w 1889708"/>
              <a:gd name="connsiteY2" fmla="*/ 0 h 1736015"/>
              <a:gd name="connsiteX3" fmla="*/ 1889708 w 1889708"/>
              <a:gd name="connsiteY3" fmla="*/ 814530 h 1736015"/>
              <a:gd name="connsiteX4" fmla="*/ 1220266 w 1889708"/>
              <a:gd name="connsiteY4" fmla="*/ 1381991 h 1736015"/>
              <a:gd name="connsiteX5" fmla="*/ 256517 w 1889708"/>
              <a:gd name="connsiteY5" fmla="*/ 1736015 h 1736015"/>
              <a:gd name="connsiteX6" fmla="*/ 0 w 1889708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482443 w 1657677"/>
              <a:gd name="connsiteY2" fmla="*/ 0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57677"/>
              <a:gd name="connsiteY0" fmla="*/ 814530 h 1736015"/>
              <a:gd name="connsiteX1" fmla="*/ 407265 w 1657677"/>
              <a:gd name="connsiteY1" fmla="*/ 0 h 1736015"/>
              <a:gd name="connsiteX2" fmla="*/ 1226899 w 1657677"/>
              <a:gd name="connsiteY2" fmla="*/ 120977 h 1736015"/>
              <a:gd name="connsiteX3" fmla="*/ 1657677 w 1657677"/>
              <a:gd name="connsiteY3" fmla="*/ 769197 h 1736015"/>
              <a:gd name="connsiteX4" fmla="*/ 1220266 w 1657677"/>
              <a:gd name="connsiteY4" fmla="*/ 1381991 h 1736015"/>
              <a:gd name="connsiteX5" fmla="*/ 256517 w 1657677"/>
              <a:gd name="connsiteY5" fmla="*/ 1736015 h 1736015"/>
              <a:gd name="connsiteX6" fmla="*/ 0 w 1657677"/>
              <a:gd name="connsiteY6" fmla="*/ 814530 h 1736015"/>
              <a:gd name="connsiteX0" fmla="*/ 0 w 1664969"/>
              <a:gd name="connsiteY0" fmla="*/ 778896 h 1736015"/>
              <a:gd name="connsiteX1" fmla="*/ 414557 w 1664969"/>
              <a:gd name="connsiteY1" fmla="*/ 0 h 1736015"/>
              <a:gd name="connsiteX2" fmla="*/ 1234191 w 1664969"/>
              <a:gd name="connsiteY2" fmla="*/ 120977 h 1736015"/>
              <a:gd name="connsiteX3" fmla="*/ 1664969 w 1664969"/>
              <a:gd name="connsiteY3" fmla="*/ 769197 h 1736015"/>
              <a:gd name="connsiteX4" fmla="*/ 1227558 w 1664969"/>
              <a:gd name="connsiteY4" fmla="*/ 1381991 h 1736015"/>
              <a:gd name="connsiteX5" fmla="*/ 263809 w 1664969"/>
              <a:gd name="connsiteY5" fmla="*/ 1736015 h 1736015"/>
              <a:gd name="connsiteX6" fmla="*/ 0 w 1664969"/>
              <a:gd name="connsiteY6" fmla="*/ 778896 h 1736015"/>
              <a:gd name="connsiteX0" fmla="*/ 0 w 1664969"/>
              <a:gd name="connsiteY0" fmla="*/ 657919 h 1615038"/>
              <a:gd name="connsiteX1" fmla="*/ 538202 w 1664969"/>
              <a:gd name="connsiteY1" fmla="*/ 93182 h 1615038"/>
              <a:gd name="connsiteX2" fmla="*/ 1234191 w 1664969"/>
              <a:gd name="connsiteY2" fmla="*/ 0 h 1615038"/>
              <a:gd name="connsiteX3" fmla="*/ 1664969 w 1664969"/>
              <a:gd name="connsiteY3" fmla="*/ 648220 h 1615038"/>
              <a:gd name="connsiteX4" fmla="*/ 1227558 w 1664969"/>
              <a:gd name="connsiteY4" fmla="*/ 1261014 h 1615038"/>
              <a:gd name="connsiteX5" fmla="*/ 263809 w 1664969"/>
              <a:gd name="connsiteY5" fmla="*/ 1615038 h 1615038"/>
              <a:gd name="connsiteX6" fmla="*/ 0 w 1664969"/>
              <a:gd name="connsiteY6" fmla="*/ 657919 h 1615038"/>
              <a:gd name="connsiteX0" fmla="*/ 0 w 1546566"/>
              <a:gd name="connsiteY0" fmla="*/ 657919 h 1615038"/>
              <a:gd name="connsiteX1" fmla="*/ 538202 w 1546566"/>
              <a:gd name="connsiteY1" fmla="*/ 93182 h 1615038"/>
              <a:gd name="connsiteX2" fmla="*/ 1234191 w 1546566"/>
              <a:gd name="connsiteY2" fmla="*/ 0 h 1615038"/>
              <a:gd name="connsiteX3" fmla="*/ 1546566 w 1546566"/>
              <a:gd name="connsiteY3" fmla="*/ 650174 h 1615038"/>
              <a:gd name="connsiteX4" fmla="*/ 1227558 w 1546566"/>
              <a:gd name="connsiteY4" fmla="*/ 1261014 h 1615038"/>
              <a:gd name="connsiteX5" fmla="*/ 263809 w 1546566"/>
              <a:gd name="connsiteY5" fmla="*/ 1615038 h 1615038"/>
              <a:gd name="connsiteX6" fmla="*/ 0 w 1546566"/>
              <a:gd name="connsiteY6" fmla="*/ 657919 h 1615038"/>
              <a:gd name="connsiteX0" fmla="*/ 0 w 1546566"/>
              <a:gd name="connsiteY0" fmla="*/ 657919 h 1518248"/>
              <a:gd name="connsiteX1" fmla="*/ 538202 w 1546566"/>
              <a:gd name="connsiteY1" fmla="*/ 93182 h 1518248"/>
              <a:gd name="connsiteX2" fmla="*/ 1234191 w 1546566"/>
              <a:gd name="connsiteY2" fmla="*/ 0 h 1518248"/>
              <a:gd name="connsiteX3" fmla="*/ 1546566 w 1546566"/>
              <a:gd name="connsiteY3" fmla="*/ 650174 h 1518248"/>
              <a:gd name="connsiteX4" fmla="*/ 1227558 w 1546566"/>
              <a:gd name="connsiteY4" fmla="*/ 1261014 h 1518248"/>
              <a:gd name="connsiteX5" fmla="*/ 373944 w 1546566"/>
              <a:gd name="connsiteY5" fmla="*/ 1518248 h 1518248"/>
              <a:gd name="connsiteX6" fmla="*/ 0 w 1546566"/>
              <a:gd name="connsiteY6" fmla="*/ 657919 h 1518248"/>
              <a:gd name="connsiteX0" fmla="*/ 0 w 1546566"/>
              <a:gd name="connsiteY0" fmla="*/ 572069 h 1432398"/>
              <a:gd name="connsiteX1" fmla="*/ 538202 w 1546566"/>
              <a:gd name="connsiteY1" fmla="*/ 7332 h 1432398"/>
              <a:gd name="connsiteX2" fmla="*/ 1177507 w 1546566"/>
              <a:gd name="connsiteY2" fmla="*/ 0 h 1432398"/>
              <a:gd name="connsiteX3" fmla="*/ 1546566 w 1546566"/>
              <a:gd name="connsiteY3" fmla="*/ 564324 h 1432398"/>
              <a:gd name="connsiteX4" fmla="*/ 1227558 w 1546566"/>
              <a:gd name="connsiteY4" fmla="*/ 1175164 h 1432398"/>
              <a:gd name="connsiteX5" fmla="*/ 373944 w 1546566"/>
              <a:gd name="connsiteY5" fmla="*/ 1432398 h 1432398"/>
              <a:gd name="connsiteX6" fmla="*/ 0 w 1546566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227558 w 1484490"/>
              <a:gd name="connsiteY4" fmla="*/ 1175164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484490"/>
              <a:gd name="connsiteY0" fmla="*/ 572069 h 1432398"/>
              <a:gd name="connsiteX1" fmla="*/ 538202 w 1484490"/>
              <a:gd name="connsiteY1" fmla="*/ 7332 h 1432398"/>
              <a:gd name="connsiteX2" fmla="*/ 1177507 w 1484490"/>
              <a:gd name="connsiteY2" fmla="*/ 0 h 1432398"/>
              <a:gd name="connsiteX3" fmla="*/ 1484490 w 1484490"/>
              <a:gd name="connsiteY3" fmla="*/ 560321 h 1432398"/>
              <a:gd name="connsiteX4" fmla="*/ 1185967 w 1484490"/>
              <a:gd name="connsiteY4" fmla="*/ 1126130 h 1432398"/>
              <a:gd name="connsiteX5" fmla="*/ 373944 w 1484490"/>
              <a:gd name="connsiteY5" fmla="*/ 1432398 h 1432398"/>
              <a:gd name="connsiteX6" fmla="*/ 0 w 1484490"/>
              <a:gd name="connsiteY6" fmla="*/ 572069 h 1432398"/>
              <a:gd name="connsiteX0" fmla="*/ 0 w 1376047"/>
              <a:gd name="connsiteY0" fmla="*/ 575866 h 1432398"/>
              <a:gd name="connsiteX1" fmla="*/ 429759 w 1376047"/>
              <a:gd name="connsiteY1" fmla="*/ 7332 h 1432398"/>
              <a:gd name="connsiteX2" fmla="*/ 1069064 w 1376047"/>
              <a:gd name="connsiteY2" fmla="*/ 0 h 1432398"/>
              <a:gd name="connsiteX3" fmla="*/ 1376047 w 1376047"/>
              <a:gd name="connsiteY3" fmla="*/ 560321 h 1432398"/>
              <a:gd name="connsiteX4" fmla="*/ 1077524 w 1376047"/>
              <a:gd name="connsiteY4" fmla="*/ 1126130 h 1432398"/>
              <a:gd name="connsiteX5" fmla="*/ 265501 w 1376047"/>
              <a:gd name="connsiteY5" fmla="*/ 1432398 h 1432398"/>
              <a:gd name="connsiteX6" fmla="*/ 0 w 1376047"/>
              <a:gd name="connsiteY6" fmla="*/ 575866 h 1432398"/>
              <a:gd name="connsiteX0" fmla="*/ 0 w 1376047"/>
              <a:gd name="connsiteY0" fmla="*/ 663163 h 1519695"/>
              <a:gd name="connsiteX1" fmla="*/ 375125 w 1376047"/>
              <a:gd name="connsiteY1" fmla="*/ 0 h 1519695"/>
              <a:gd name="connsiteX2" fmla="*/ 1069064 w 1376047"/>
              <a:gd name="connsiteY2" fmla="*/ 87297 h 1519695"/>
              <a:gd name="connsiteX3" fmla="*/ 1376047 w 1376047"/>
              <a:gd name="connsiteY3" fmla="*/ 647618 h 1519695"/>
              <a:gd name="connsiteX4" fmla="*/ 1077524 w 1376047"/>
              <a:gd name="connsiteY4" fmla="*/ 1213427 h 1519695"/>
              <a:gd name="connsiteX5" fmla="*/ 265501 w 1376047"/>
              <a:gd name="connsiteY5" fmla="*/ 1519695 h 1519695"/>
              <a:gd name="connsiteX6" fmla="*/ 0 w 1376047"/>
              <a:gd name="connsiteY6" fmla="*/ 663163 h 1519695"/>
              <a:gd name="connsiteX0" fmla="*/ 0 w 1376047"/>
              <a:gd name="connsiteY0" fmla="*/ 672448 h 1528980"/>
              <a:gd name="connsiteX1" fmla="*/ 375125 w 1376047"/>
              <a:gd name="connsiteY1" fmla="*/ 9285 h 1528980"/>
              <a:gd name="connsiteX2" fmla="*/ 1132833 w 1376047"/>
              <a:gd name="connsiteY2" fmla="*/ 0 h 1528980"/>
              <a:gd name="connsiteX3" fmla="*/ 1376047 w 1376047"/>
              <a:gd name="connsiteY3" fmla="*/ 656903 h 1528980"/>
              <a:gd name="connsiteX4" fmla="*/ 1077524 w 1376047"/>
              <a:gd name="connsiteY4" fmla="*/ 1222712 h 1528980"/>
              <a:gd name="connsiteX5" fmla="*/ 265501 w 1376047"/>
              <a:gd name="connsiteY5" fmla="*/ 1528980 h 1528980"/>
              <a:gd name="connsiteX6" fmla="*/ 0 w 1376047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077524 w 1450960"/>
              <a:gd name="connsiteY4" fmla="*/ 1222712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528980"/>
              <a:gd name="connsiteX1" fmla="*/ 375125 w 1450960"/>
              <a:gd name="connsiteY1" fmla="*/ 9285 h 1528980"/>
              <a:gd name="connsiteX2" fmla="*/ 1132833 w 1450960"/>
              <a:gd name="connsiteY2" fmla="*/ 0 h 1528980"/>
              <a:gd name="connsiteX3" fmla="*/ 1450960 w 1450960"/>
              <a:gd name="connsiteY3" fmla="*/ 660136 h 1528980"/>
              <a:gd name="connsiteX4" fmla="*/ 1125637 w 1450960"/>
              <a:gd name="connsiteY4" fmla="*/ 1294544 h 1528980"/>
              <a:gd name="connsiteX5" fmla="*/ 265501 w 1450960"/>
              <a:gd name="connsiteY5" fmla="*/ 1528980 h 1528980"/>
              <a:gd name="connsiteX6" fmla="*/ 0 w 1450960"/>
              <a:gd name="connsiteY6" fmla="*/ 672448 h 1528980"/>
              <a:gd name="connsiteX0" fmla="*/ 0 w 1450960"/>
              <a:gd name="connsiteY0" fmla="*/ 672448 h 1634188"/>
              <a:gd name="connsiteX1" fmla="*/ 375125 w 1450960"/>
              <a:gd name="connsiteY1" fmla="*/ 9285 h 1634188"/>
              <a:gd name="connsiteX2" fmla="*/ 1132833 w 1450960"/>
              <a:gd name="connsiteY2" fmla="*/ 0 h 1634188"/>
              <a:gd name="connsiteX3" fmla="*/ 1450960 w 1450960"/>
              <a:gd name="connsiteY3" fmla="*/ 660136 h 1634188"/>
              <a:gd name="connsiteX4" fmla="*/ 1125637 w 1450960"/>
              <a:gd name="connsiteY4" fmla="*/ 1294544 h 1634188"/>
              <a:gd name="connsiteX5" fmla="*/ 186790 w 1450960"/>
              <a:gd name="connsiteY5" fmla="*/ 1634188 h 1634188"/>
              <a:gd name="connsiteX6" fmla="*/ 0 w 1450960"/>
              <a:gd name="connsiteY6" fmla="*/ 672448 h 1634188"/>
              <a:gd name="connsiteX0" fmla="*/ 0 w 1450960"/>
              <a:gd name="connsiteY0" fmla="*/ 672448 h 1348087"/>
              <a:gd name="connsiteX1" fmla="*/ 375125 w 1450960"/>
              <a:gd name="connsiteY1" fmla="*/ 9285 h 1348087"/>
              <a:gd name="connsiteX2" fmla="*/ 1132833 w 1450960"/>
              <a:gd name="connsiteY2" fmla="*/ 0 h 1348087"/>
              <a:gd name="connsiteX3" fmla="*/ 1450960 w 1450960"/>
              <a:gd name="connsiteY3" fmla="*/ 660136 h 1348087"/>
              <a:gd name="connsiteX4" fmla="*/ 1125637 w 1450960"/>
              <a:gd name="connsiteY4" fmla="*/ 1294544 h 1348087"/>
              <a:gd name="connsiteX5" fmla="*/ 360280 w 1450960"/>
              <a:gd name="connsiteY5" fmla="*/ 1348087 h 1348087"/>
              <a:gd name="connsiteX6" fmla="*/ 0 w 1450960"/>
              <a:gd name="connsiteY6" fmla="*/ 672448 h 1348087"/>
              <a:gd name="connsiteX0" fmla="*/ 0 w 1729922"/>
              <a:gd name="connsiteY0" fmla="*/ 660851 h 1348087"/>
              <a:gd name="connsiteX1" fmla="*/ 654087 w 1729922"/>
              <a:gd name="connsiteY1" fmla="*/ 9285 h 1348087"/>
              <a:gd name="connsiteX2" fmla="*/ 1411795 w 1729922"/>
              <a:gd name="connsiteY2" fmla="*/ 0 h 1348087"/>
              <a:gd name="connsiteX3" fmla="*/ 1729922 w 1729922"/>
              <a:gd name="connsiteY3" fmla="*/ 660136 h 1348087"/>
              <a:gd name="connsiteX4" fmla="*/ 1404599 w 1729922"/>
              <a:gd name="connsiteY4" fmla="*/ 1294544 h 1348087"/>
              <a:gd name="connsiteX5" fmla="*/ 639242 w 1729922"/>
              <a:gd name="connsiteY5" fmla="*/ 1348087 h 1348087"/>
              <a:gd name="connsiteX6" fmla="*/ 0 w 1729922"/>
              <a:gd name="connsiteY6" fmla="*/ 660851 h 1348087"/>
              <a:gd name="connsiteX0" fmla="*/ 0 w 1825527"/>
              <a:gd name="connsiteY0" fmla="*/ 656284 h 1348087"/>
              <a:gd name="connsiteX1" fmla="*/ 749692 w 1825527"/>
              <a:gd name="connsiteY1" fmla="*/ 9285 h 1348087"/>
              <a:gd name="connsiteX2" fmla="*/ 1507400 w 1825527"/>
              <a:gd name="connsiteY2" fmla="*/ 0 h 1348087"/>
              <a:gd name="connsiteX3" fmla="*/ 1825527 w 1825527"/>
              <a:gd name="connsiteY3" fmla="*/ 660136 h 1348087"/>
              <a:gd name="connsiteX4" fmla="*/ 1500204 w 1825527"/>
              <a:gd name="connsiteY4" fmla="*/ 1294544 h 1348087"/>
              <a:gd name="connsiteX5" fmla="*/ 734847 w 1825527"/>
              <a:gd name="connsiteY5" fmla="*/ 1348087 h 1348087"/>
              <a:gd name="connsiteX6" fmla="*/ 0 w 1825527"/>
              <a:gd name="connsiteY6" fmla="*/ 656284 h 1348087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507400 w 1825527"/>
              <a:gd name="connsiteY2" fmla="*/ 341453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825527"/>
              <a:gd name="connsiteY0" fmla="*/ 997737 h 1689540"/>
              <a:gd name="connsiteX1" fmla="*/ 540553 w 1825527"/>
              <a:gd name="connsiteY1" fmla="*/ 0 h 1689540"/>
              <a:gd name="connsiteX2" fmla="*/ 1689309 w 1825527"/>
              <a:gd name="connsiteY2" fmla="*/ 23926 h 1689540"/>
              <a:gd name="connsiteX3" fmla="*/ 1825527 w 1825527"/>
              <a:gd name="connsiteY3" fmla="*/ 1001589 h 1689540"/>
              <a:gd name="connsiteX4" fmla="*/ 1500204 w 1825527"/>
              <a:gd name="connsiteY4" fmla="*/ 1635997 h 1689540"/>
              <a:gd name="connsiteX5" fmla="*/ 734847 w 1825527"/>
              <a:gd name="connsiteY5" fmla="*/ 1689540 h 1689540"/>
              <a:gd name="connsiteX6" fmla="*/ 0 w 1825527"/>
              <a:gd name="connsiteY6" fmla="*/ 997737 h 1689540"/>
              <a:gd name="connsiteX0" fmla="*/ 0 w 1903316"/>
              <a:gd name="connsiteY0" fmla="*/ 997737 h 1689540"/>
              <a:gd name="connsiteX1" fmla="*/ 540553 w 1903316"/>
              <a:gd name="connsiteY1" fmla="*/ 0 h 1689540"/>
              <a:gd name="connsiteX2" fmla="*/ 1689309 w 1903316"/>
              <a:gd name="connsiteY2" fmla="*/ 23926 h 1689540"/>
              <a:gd name="connsiteX3" fmla="*/ 1903316 w 1903316"/>
              <a:gd name="connsiteY3" fmla="*/ 1009802 h 1689540"/>
              <a:gd name="connsiteX4" fmla="*/ 1500204 w 1903316"/>
              <a:gd name="connsiteY4" fmla="*/ 1635997 h 1689540"/>
              <a:gd name="connsiteX5" fmla="*/ 734847 w 1903316"/>
              <a:gd name="connsiteY5" fmla="*/ 1689540 h 1689540"/>
              <a:gd name="connsiteX6" fmla="*/ 0 w 1903316"/>
              <a:gd name="connsiteY6" fmla="*/ 997737 h 1689540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734847 w 1903316"/>
              <a:gd name="connsiteY5" fmla="*/ 1689540 h 1773344"/>
              <a:gd name="connsiteX6" fmla="*/ 0 w 1903316"/>
              <a:gd name="connsiteY6" fmla="*/ 997737 h 1773344"/>
              <a:gd name="connsiteX0" fmla="*/ 0 w 1903316"/>
              <a:gd name="connsiteY0" fmla="*/ 997737 h 1773344"/>
              <a:gd name="connsiteX1" fmla="*/ 540553 w 1903316"/>
              <a:gd name="connsiteY1" fmla="*/ 0 h 1773344"/>
              <a:gd name="connsiteX2" fmla="*/ 1689309 w 1903316"/>
              <a:gd name="connsiteY2" fmla="*/ 23926 h 1773344"/>
              <a:gd name="connsiteX3" fmla="*/ 1903316 w 1903316"/>
              <a:gd name="connsiteY3" fmla="*/ 1009802 h 1773344"/>
              <a:gd name="connsiteX4" fmla="*/ 1572861 w 1903316"/>
              <a:gd name="connsiteY4" fmla="*/ 1773344 h 1773344"/>
              <a:gd name="connsiteX5" fmla="*/ 690229 w 1903316"/>
              <a:gd name="connsiteY5" fmla="*/ 1761784 h 1773344"/>
              <a:gd name="connsiteX6" fmla="*/ 0 w 1903316"/>
              <a:gd name="connsiteY6" fmla="*/ 997737 h 1773344"/>
              <a:gd name="connsiteX0" fmla="*/ 0 w 1822652"/>
              <a:gd name="connsiteY0" fmla="*/ 1010930 h 1773344"/>
              <a:gd name="connsiteX1" fmla="*/ 459889 w 1822652"/>
              <a:gd name="connsiteY1" fmla="*/ 0 h 1773344"/>
              <a:gd name="connsiteX2" fmla="*/ 1608645 w 1822652"/>
              <a:gd name="connsiteY2" fmla="*/ 23926 h 1773344"/>
              <a:gd name="connsiteX3" fmla="*/ 1822652 w 1822652"/>
              <a:gd name="connsiteY3" fmla="*/ 1009802 h 1773344"/>
              <a:gd name="connsiteX4" fmla="*/ 1492197 w 1822652"/>
              <a:gd name="connsiteY4" fmla="*/ 1773344 h 1773344"/>
              <a:gd name="connsiteX5" fmla="*/ 609565 w 1822652"/>
              <a:gd name="connsiteY5" fmla="*/ 1761784 h 1773344"/>
              <a:gd name="connsiteX6" fmla="*/ 0 w 1822652"/>
              <a:gd name="connsiteY6" fmla="*/ 1010930 h 17733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22652" h="1773344">
                <a:moveTo>
                  <a:pt x="0" y="1010930"/>
                </a:moveTo>
                <a:lnTo>
                  <a:pt x="459889" y="0"/>
                </a:lnTo>
                <a:lnTo>
                  <a:pt x="1608645" y="23926"/>
                </a:lnTo>
                <a:lnTo>
                  <a:pt x="1822652" y="1009802"/>
                </a:lnTo>
                <a:lnTo>
                  <a:pt x="1492197" y="1773344"/>
                </a:lnTo>
                <a:lnTo>
                  <a:pt x="609565" y="1761784"/>
                </a:lnTo>
                <a:lnTo>
                  <a:pt x="0" y="1010930"/>
                </a:lnTo>
                <a:close/>
              </a:path>
            </a:pathLst>
          </a:custGeom>
          <a:noFill/>
          <a:ln>
            <a:solidFill>
              <a:srgbClr val="4756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A27BD99-917B-7737-9E7F-7A8F57A2CA4C}"/>
              </a:ext>
            </a:extLst>
          </p:cNvPr>
          <p:cNvSpPr txBox="1"/>
          <p:nvPr/>
        </p:nvSpPr>
        <p:spPr>
          <a:xfrm>
            <a:off x="627016" y="550177"/>
            <a:ext cx="8827377" cy="73866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СОЦИАЛЬНО-ЭКОНОМИЧЕСКИЕ ПОКАЗАТЕЛИ</a:t>
            </a:r>
          </a:p>
          <a:p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</a:t>
            </a:r>
            <a:r>
              <a:rPr lang="x-none" sz="2400" smtClean="0">
                <a:latin typeface="Arial" panose="020B0604020202020204" pitchFamily="34" charset="0"/>
                <a:cs typeface="Arial" panose="020B0604020202020204" pitchFamily="34" charset="0"/>
              </a:rPr>
              <a:t>МУНИЦИПАЛЬНОГО </a:t>
            </a:r>
            <a:r>
              <a:rPr lang="ru-RU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РАЙОНА</a:t>
            </a:r>
            <a:endParaRPr lang="x-none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7131058" y="3138923"/>
            <a:ext cx="2509662" cy="27464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10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endParaRPr lang="ru-RU" sz="800" dirty="0" smtClean="0">
              <a:solidFill>
                <a:srgbClr val="4756A0"/>
              </a:solidFill>
            </a:endParaRPr>
          </a:p>
          <a:p>
            <a:endParaRPr lang="ru-RU" sz="800" dirty="0">
              <a:solidFill>
                <a:srgbClr val="4756A0"/>
              </a:solidFill>
            </a:endParaRPr>
          </a:p>
          <a:p>
            <a:r>
              <a:rPr lang="ru-RU" sz="800" dirty="0">
                <a:solidFill>
                  <a:srgbClr val="4756A0"/>
                </a:solidFill>
              </a:rPr>
              <a:t>*</a:t>
            </a:r>
            <a:r>
              <a:rPr lang="ru-RU" sz="1000" dirty="0" smtClean="0">
                <a:solidFill>
                  <a:srgbClr val="4756A0"/>
                </a:solidFill>
              </a:rPr>
              <a:t>данные </a:t>
            </a:r>
            <a:r>
              <a:rPr lang="ru-RU" sz="1000" dirty="0">
                <a:solidFill>
                  <a:srgbClr val="4756A0"/>
                </a:solidFill>
              </a:rPr>
              <a:t>не публикуются по другим видам в целях обеспечения конфиденциальности первичных статистических данных</a:t>
            </a:r>
          </a:p>
        </p:txBody>
      </p:sp>
      <p:sp>
        <p:nvSpPr>
          <p:cNvPr id="55" name="TextBox 54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6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016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Скругленный прямоугольник 73">
            <a:extLst>
              <a:ext uri="{FF2B5EF4-FFF2-40B4-BE49-F238E27FC236}">
                <a16:creationId xmlns="" xmlns:a16="http://schemas.microsoft.com/office/drawing/2014/main" id="{2B56E9F4-E4FE-07B5-1673-7C188D637F75}"/>
              </a:ext>
            </a:extLst>
          </p:cNvPr>
          <p:cNvSpPr/>
          <p:nvPr/>
        </p:nvSpPr>
        <p:spPr>
          <a:xfrm>
            <a:off x="7577984" y="3363778"/>
            <a:ext cx="2160000" cy="2614743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76" name="TextBox 75">
            <a:extLst>
              <a:ext uri="{FF2B5EF4-FFF2-40B4-BE49-F238E27FC236}">
                <a16:creationId xmlns="" xmlns:a16="http://schemas.microsoft.com/office/drawing/2014/main" id="{4E843EC5-B93D-014D-3D45-983FBD45BCAE}"/>
              </a:ext>
            </a:extLst>
          </p:cNvPr>
          <p:cNvSpPr txBox="1"/>
          <p:nvPr/>
        </p:nvSpPr>
        <p:spPr>
          <a:xfrm>
            <a:off x="7823312" y="4440312"/>
            <a:ext cx="162083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безработные граждане*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Скругленный прямоугольник 10">
            <a:extLst>
              <a:ext uri="{FF2B5EF4-FFF2-40B4-BE49-F238E27FC236}">
                <a16:creationId xmlns="" xmlns:a16="http://schemas.microsoft.com/office/drawing/2014/main" id="{9CA13AC4-7435-DEEE-4605-E265104DD5A0}"/>
              </a:ext>
            </a:extLst>
          </p:cNvPr>
          <p:cNvSpPr/>
          <p:nvPr/>
        </p:nvSpPr>
        <p:spPr>
          <a:xfrm>
            <a:off x="2397860" y="1389778"/>
            <a:ext cx="4491371" cy="414609"/>
          </a:xfrm>
          <a:prstGeom prst="roundRect">
            <a:avLst>
              <a:gd name="adj" fmla="val 30620"/>
            </a:avLst>
          </a:prstGeom>
          <a:solidFill>
            <a:srgbClr val="4756A0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4" name="Скругленный прямоугольник 13">
            <a:extLst>
              <a:ext uri="{FF2B5EF4-FFF2-40B4-BE49-F238E27FC236}">
                <a16:creationId xmlns="" xmlns:a16="http://schemas.microsoft.com/office/drawing/2014/main" id="{3A2C6274-4B9B-F40B-8680-725F6BB96DFB}"/>
              </a:ext>
            </a:extLst>
          </p:cNvPr>
          <p:cNvSpPr/>
          <p:nvPr/>
        </p:nvSpPr>
        <p:spPr>
          <a:xfrm>
            <a:off x="5216487" y="3384595"/>
            <a:ext cx="2160000" cy="2593926"/>
          </a:xfrm>
          <a:prstGeom prst="roundRect">
            <a:avLst>
              <a:gd name="adj" fmla="val 12575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8" y="163628"/>
            <a:ext cx="285216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занятость и доходы населения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88543F39-1862-225F-676D-5EA9ED5042F5}"/>
              </a:ext>
            </a:extLst>
          </p:cNvPr>
          <p:cNvSpPr/>
          <p:nvPr/>
        </p:nvSpPr>
        <p:spPr>
          <a:xfrm>
            <a:off x="568311" y="2814320"/>
            <a:ext cx="4497839" cy="3164201"/>
          </a:xfrm>
          <a:prstGeom prst="roundRect">
            <a:avLst>
              <a:gd name="adj" fmla="val 1220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graphicFrame>
        <p:nvGraphicFramePr>
          <p:cNvPr id="18" name="Диаграмма 17">
            <a:extLst>
              <a:ext uri="{FF2B5EF4-FFF2-40B4-BE49-F238E27FC236}">
                <a16:creationId xmlns="" xmlns:a16="http://schemas.microsoft.com/office/drawing/2014/main" id="{C9CC9D82-BE37-F183-FE0F-F5EC16E99A0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91172846"/>
              </p:ext>
            </p:extLst>
          </p:nvPr>
        </p:nvGraphicFramePr>
        <p:xfrm>
          <a:off x="870857" y="1201285"/>
          <a:ext cx="3306015" cy="16732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97D06431-2278-115D-A93F-C4A505FF50CB}"/>
              </a:ext>
            </a:extLst>
          </p:cNvPr>
          <p:cNvSpPr txBox="1"/>
          <p:nvPr/>
        </p:nvSpPr>
        <p:spPr>
          <a:xfrm>
            <a:off x="603794" y="2949673"/>
            <a:ext cx="446988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СРЕДНЕМЕСЯЧНАЯ ЗАРАБОТНАЯ ПЛАТА РАБОТНИКОВ</a:t>
            </a:r>
          </a:p>
          <a:p>
            <a:pPr algn="ctr"/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ПО ОТРАСЛЯМ В 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2024 ГОДУ, руб.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24" name="Диаграмма 23">
            <a:extLst>
              <a:ext uri="{FF2B5EF4-FFF2-40B4-BE49-F238E27FC236}">
                <a16:creationId xmlns="" xmlns:a16="http://schemas.microsoft.com/office/drawing/2014/main" id="{28A48725-C2BB-5FD4-9E15-191D578545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47336287"/>
              </p:ext>
            </p:extLst>
          </p:nvPr>
        </p:nvGraphicFramePr>
        <p:xfrm>
          <a:off x="734262" y="3288227"/>
          <a:ext cx="4473044" cy="291953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45" name="Таблица 44">
            <a:extLst>
              <a:ext uri="{FF2B5EF4-FFF2-40B4-BE49-F238E27FC236}">
                <a16:creationId xmlns="" xmlns:a16="http://schemas.microsoft.com/office/drawing/2014/main" id="{01D18615-3BD4-9047-32C3-3CA2012B6FD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6942577"/>
              </p:ext>
            </p:extLst>
          </p:nvPr>
        </p:nvGraphicFramePr>
        <p:xfrm>
          <a:off x="1764778" y="919509"/>
          <a:ext cx="6038951" cy="121134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50190">
                  <a:extLst>
                    <a:ext uri="{9D8B030D-6E8A-4147-A177-3AD203B41FA5}">
                      <a16:colId xmlns="" xmlns:a16="http://schemas.microsoft.com/office/drawing/2014/main" val="3318199641"/>
                    </a:ext>
                  </a:extLst>
                </a:gridCol>
                <a:gridCol w="669285">
                  <a:extLst>
                    <a:ext uri="{9D8B030D-6E8A-4147-A177-3AD203B41FA5}">
                      <a16:colId xmlns="" xmlns:a16="http://schemas.microsoft.com/office/drawing/2014/main" val="1343176932"/>
                    </a:ext>
                  </a:extLst>
                </a:gridCol>
                <a:gridCol w="1509738">
                  <a:extLst>
                    <a:ext uri="{9D8B030D-6E8A-4147-A177-3AD203B41FA5}">
                      <a16:colId xmlns="" xmlns:a16="http://schemas.microsoft.com/office/drawing/2014/main" val="2111604541"/>
                    </a:ext>
                  </a:extLst>
                </a:gridCol>
                <a:gridCol w="1509738">
                  <a:extLst>
                    <a:ext uri="{9D8B030D-6E8A-4147-A177-3AD203B41FA5}">
                      <a16:colId xmlns="" xmlns:a16="http://schemas.microsoft.com/office/drawing/2014/main" val="2298273598"/>
                    </a:ext>
                  </a:extLst>
                </a:gridCol>
              </a:tblGrid>
              <a:tr h="337877"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ПОКАЗАТЕЛИ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ЕД. ИЗМ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202</a:t>
                      </a:r>
                      <a:r>
                        <a:rPr lang="ru-RU" sz="1000" b="1" i="0" dirty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</a:t>
                      </a:r>
                      <a:r>
                        <a:rPr lang="x-none" sz="1000" b="1" i="0" smtClean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</a:t>
                      </a:r>
                      <a:r>
                        <a:rPr lang="x-none" sz="1000" b="1" i="0" dirty="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ГОД</a:t>
                      </a:r>
                    </a:p>
                  </a:txBody>
                  <a:tcPr anchor="ctr">
                    <a:solidFill>
                      <a:srgbClr val="B1C1E4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968852991"/>
                  </a:ext>
                </a:extLst>
              </a:tr>
              <a:tr h="407552">
                <a:tc rowSpan="2">
                  <a:txBody>
                    <a:bodyPr/>
                    <a:lstStyle/>
                    <a:p>
                      <a:r>
                        <a:rPr lang="ru-RU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с</a:t>
                      </a: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реднемесячная заработная плата одного работающего         </a:t>
                      </a: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в крупных</a:t>
                      </a:r>
                      <a:r>
                        <a:rPr lang="ru-RU" sz="1000" b="1" i="0" baseline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 и средних организациях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44000" anchor="ctr"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руб.</a:t>
                      </a: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35 031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39 187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635506270"/>
                  </a:ext>
                </a:extLst>
              </a:tr>
              <a:tr h="407552">
                <a:tc vMerge="1">
                  <a:txBody>
                    <a:bodyPr/>
                    <a:lstStyle/>
                    <a:p>
                      <a:endParaRPr lang="x-none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x-none" sz="1000" b="1" i="0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%</a:t>
                      </a: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113,3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115,5</a:t>
                      </a:r>
                      <a:r>
                        <a:rPr lang="en-US" sz="1000" b="1" i="0" dirty="0" smtClean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*</a:t>
                      </a:r>
                      <a:endParaRPr lang="x-none" sz="1000" b="1" i="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anchor="ctr"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rgbClr val="F1F1F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3567235586"/>
                  </a:ext>
                </a:extLst>
              </a:tr>
            </a:tbl>
          </a:graphicData>
        </a:graphic>
      </p:graphicFrame>
      <p:sp>
        <p:nvSpPr>
          <p:cNvPr id="61" name="TextBox 60">
            <a:extLst>
              <a:ext uri="{FF2B5EF4-FFF2-40B4-BE49-F238E27FC236}">
                <a16:creationId xmlns="" xmlns:a16="http://schemas.microsoft.com/office/drawing/2014/main" id="{202ED880-7F9C-7522-6A34-8939D1C06451}"/>
              </a:ext>
            </a:extLst>
          </p:cNvPr>
          <p:cNvSpPr txBox="1"/>
          <p:nvPr/>
        </p:nvSpPr>
        <p:spPr>
          <a:xfrm>
            <a:off x="2245360" y="2580640"/>
            <a:ext cx="4925289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r>
              <a:rPr lang="ru-RU" sz="1000" b="1" i="1" dirty="0">
                <a:latin typeface="Arial" panose="020B0604020202020204" pitchFamily="34" charset="0"/>
                <a:cs typeface="Arial" panose="020B0604020202020204" pitchFamily="34" charset="0"/>
              </a:rPr>
              <a:t>темп роста указан в процентах к предыдущему году</a:t>
            </a:r>
            <a:endParaRPr lang="x-none" sz="1000" b="1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7" name="TextBox 66">
            <a:extLst>
              <a:ext uri="{FF2B5EF4-FFF2-40B4-BE49-F238E27FC236}">
                <a16:creationId xmlns="" xmlns:a16="http://schemas.microsoft.com/office/drawing/2014/main" id="{423ED422-DF9E-9D1D-A2F9-831F081A251F}"/>
              </a:ext>
            </a:extLst>
          </p:cNvPr>
          <p:cNvSpPr txBox="1"/>
          <p:nvPr/>
        </p:nvSpPr>
        <p:spPr>
          <a:xfrm>
            <a:off x="5399451" y="3887745"/>
            <a:ext cx="2546362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0,6%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8" name="TextBox 67">
            <a:extLst>
              <a:ext uri="{FF2B5EF4-FFF2-40B4-BE49-F238E27FC236}">
                <a16:creationId xmlns="" xmlns:a16="http://schemas.microsoft.com/office/drawing/2014/main" id="{BEBF4CEF-8376-EA30-4646-371E66EC9A7B}"/>
              </a:ext>
            </a:extLst>
          </p:cNvPr>
          <p:cNvSpPr txBox="1"/>
          <p:nvPr/>
        </p:nvSpPr>
        <p:spPr>
          <a:xfrm>
            <a:off x="5424051" y="4440312"/>
            <a:ext cx="1692366" cy="33855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регистрируемая безработица 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1" name="Рисунок 70" descr="Отменить подписку со сплошной заливкой">
            <a:extLst>
              <a:ext uri="{FF2B5EF4-FFF2-40B4-BE49-F238E27FC236}">
                <a16:creationId xmlns="" xmlns:a16="http://schemas.microsoft.com/office/drawing/2014/main" id="{96BAE458-C0B9-5E94-E09C-84ADC48272E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945525" y="3589307"/>
            <a:ext cx="360000" cy="360000"/>
          </a:xfrm>
          <a:prstGeom prst="rect">
            <a:avLst/>
          </a:prstGeom>
        </p:spPr>
      </p:pic>
      <p:pic>
        <p:nvPicPr>
          <p:cNvPr id="73" name="Рисунок 72" descr="Уменьшить со сплошной заливкой">
            <a:extLst>
              <a:ext uri="{FF2B5EF4-FFF2-40B4-BE49-F238E27FC236}">
                <a16:creationId xmlns="" xmlns:a16="http://schemas.microsoft.com/office/drawing/2014/main" id="{F7DE0371-C049-15C0-FB63-F322CF1A11E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9222058" y="3572311"/>
            <a:ext cx="360000" cy="360000"/>
          </a:xfrm>
          <a:prstGeom prst="rect">
            <a:avLst/>
          </a:prstGeom>
        </p:spPr>
      </p:pic>
      <p:sp>
        <p:nvSpPr>
          <p:cNvPr id="79" name="TextBox 78">
            <a:extLst>
              <a:ext uri="{FF2B5EF4-FFF2-40B4-BE49-F238E27FC236}">
                <a16:creationId xmlns="" xmlns:a16="http://schemas.microsoft.com/office/drawing/2014/main" id="{722792DB-D6F2-13EE-AD40-3281D52F5D03}"/>
              </a:ext>
            </a:extLst>
          </p:cNvPr>
          <p:cNvSpPr txBox="1"/>
          <p:nvPr/>
        </p:nvSpPr>
        <p:spPr>
          <a:xfrm>
            <a:off x="7835653" y="3904741"/>
            <a:ext cx="507464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31</a:t>
            </a:r>
            <a:endParaRPr lang="x-none" sz="24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1" name="TextBox 80">
            <a:extLst>
              <a:ext uri="{FF2B5EF4-FFF2-40B4-BE49-F238E27FC236}">
                <a16:creationId xmlns="" xmlns:a16="http://schemas.microsoft.com/office/drawing/2014/main" id="{D265CD84-16A0-1463-24A7-04BB3B4AC8B8}"/>
              </a:ext>
            </a:extLst>
          </p:cNvPr>
          <p:cNvSpPr txBox="1"/>
          <p:nvPr/>
        </p:nvSpPr>
        <p:spPr>
          <a:xfrm>
            <a:off x="8343117" y="4023513"/>
            <a:ext cx="392942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чел.</a:t>
            </a:r>
            <a:endParaRPr lang="x-none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3" name="TextBox 82">
            <a:extLst>
              <a:ext uri="{FF2B5EF4-FFF2-40B4-BE49-F238E27FC236}">
                <a16:creationId xmlns="" xmlns:a16="http://schemas.microsoft.com/office/drawing/2014/main" id="{C1F7855C-3C0A-4AA7-EFF7-C1E794F9135E}"/>
              </a:ext>
            </a:extLst>
          </p:cNvPr>
          <p:cNvSpPr txBox="1"/>
          <p:nvPr/>
        </p:nvSpPr>
        <p:spPr>
          <a:xfrm>
            <a:off x="7623957" y="632988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600" i="1" dirty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*Нетрудоустроенные граждане на 01.01.2023 </a:t>
            </a:r>
            <a:endParaRPr lang="x-none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D7D2CD61-52B2-2F21-B305-8346B1FF7764}"/>
              </a:ext>
            </a:extLst>
          </p:cNvPr>
          <p:cNvSpPr txBox="1"/>
          <p:nvPr/>
        </p:nvSpPr>
        <p:spPr>
          <a:xfrm>
            <a:off x="7631458" y="4863521"/>
            <a:ext cx="2111230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5D23F441-3CBA-940B-B7FB-81A8DF61A225}"/>
              </a:ext>
            </a:extLst>
          </p:cNvPr>
          <p:cNvSpPr txBox="1"/>
          <p:nvPr/>
        </p:nvSpPr>
        <p:spPr>
          <a:xfrm>
            <a:off x="5740400" y="4863521"/>
            <a:ext cx="932232" cy="15388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на 01.01.2025</a:t>
            </a:r>
            <a:endParaRPr lang="x-none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9" name="TextBox 28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3103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Скругленный прямоугольник 248">
            <a:extLst>
              <a:ext uri="{FF2B5EF4-FFF2-40B4-BE49-F238E27FC236}">
                <a16:creationId xmlns="" xmlns:a16="http://schemas.microsoft.com/office/drawing/2014/main" id="{A4503707-C842-55D2-8184-C2281EB1EB33}"/>
              </a:ext>
            </a:extLst>
          </p:cNvPr>
          <p:cNvSpPr/>
          <p:nvPr/>
        </p:nvSpPr>
        <p:spPr>
          <a:xfrm>
            <a:off x="7598612" y="1987660"/>
            <a:ext cx="2196000" cy="4129067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50" name="Скругленный прямоугольник 249">
            <a:extLst>
              <a:ext uri="{FF2B5EF4-FFF2-40B4-BE49-F238E27FC236}">
                <a16:creationId xmlns="" xmlns:a16="http://schemas.microsoft.com/office/drawing/2014/main" id="{C88591C5-A285-4ADE-F36B-04A9A72B35EF}"/>
              </a:ext>
            </a:extLst>
          </p:cNvPr>
          <p:cNvSpPr/>
          <p:nvPr/>
        </p:nvSpPr>
        <p:spPr>
          <a:xfrm>
            <a:off x="7635856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КУЛЬТУРА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54" name="TextBox 253">
            <a:extLst>
              <a:ext uri="{FF2B5EF4-FFF2-40B4-BE49-F238E27FC236}">
                <a16:creationId xmlns="" xmlns:a16="http://schemas.microsoft.com/office/drawing/2014/main" id="{6007C2EF-68BA-8F8F-ACC3-1F355859E295}"/>
              </a:ext>
            </a:extLst>
          </p:cNvPr>
          <p:cNvSpPr txBox="1"/>
          <p:nvPr/>
        </p:nvSpPr>
        <p:spPr>
          <a:xfrm>
            <a:off x="7798493" y="2333098"/>
            <a:ext cx="1713064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клубных учреждений</a:t>
            </a:r>
          </a:p>
        </p:txBody>
      </p:sp>
      <p:sp>
        <p:nvSpPr>
          <p:cNvPr id="259" name="TextBox 258">
            <a:extLst>
              <a:ext uri="{FF2B5EF4-FFF2-40B4-BE49-F238E27FC236}">
                <a16:creationId xmlns="" xmlns:a16="http://schemas.microsoft.com/office/drawing/2014/main" id="{BC46FF49-74DA-9C59-D684-B1B12D37A8F7}"/>
              </a:ext>
            </a:extLst>
          </p:cNvPr>
          <p:cNvSpPr txBox="1"/>
          <p:nvPr/>
        </p:nvSpPr>
        <p:spPr>
          <a:xfrm>
            <a:off x="7798492" y="4433525"/>
            <a:ext cx="1893064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туристический маршрут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чреждение дополнительного образования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2" name="TextBox 261">
            <a:extLst>
              <a:ext uri="{FF2B5EF4-FFF2-40B4-BE49-F238E27FC236}">
                <a16:creationId xmlns="" xmlns:a16="http://schemas.microsoft.com/office/drawing/2014/main" id="{E9F12BC2-BFAA-BED4-F03C-AD706AF7061B}"/>
              </a:ext>
            </a:extLst>
          </p:cNvPr>
          <p:cNvSpPr txBox="1"/>
          <p:nvPr/>
        </p:nvSpPr>
        <p:spPr>
          <a:xfrm>
            <a:off x="7798493" y="3877619"/>
            <a:ext cx="893840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памятников, обелисков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5" name="TextBox 264">
            <a:extLst>
              <a:ext uri="{FF2B5EF4-FFF2-40B4-BE49-F238E27FC236}">
                <a16:creationId xmlns="" xmlns:a16="http://schemas.microsoft.com/office/drawing/2014/main" id="{5C27278C-6818-C17F-D51C-27DC77A4DF73}"/>
              </a:ext>
            </a:extLst>
          </p:cNvPr>
          <p:cNvSpPr txBox="1"/>
          <p:nvPr/>
        </p:nvSpPr>
        <p:spPr>
          <a:xfrm>
            <a:off x="7798492" y="3414269"/>
            <a:ext cx="893841" cy="30777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музей</a:t>
            </a:r>
          </a:p>
        </p:txBody>
      </p:sp>
      <p:sp>
        <p:nvSpPr>
          <p:cNvPr id="270" name="TextBox 269">
            <a:extLst>
              <a:ext uri="{FF2B5EF4-FFF2-40B4-BE49-F238E27FC236}">
                <a16:creationId xmlns="" xmlns:a16="http://schemas.microsoft.com/office/drawing/2014/main" id="{FD6CFA95-6D40-CD7C-1A91-86822FB92694}"/>
              </a:ext>
            </a:extLst>
          </p:cNvPr>
          <p:cNvSpPr txBox="1"/>
          <p:nvPr/>
        </p:nvSpPr>
        <p:spPr>
          <a:xfrm>
            <a:off x="7798493" y="2873683"/>
            <a:ext cx="893840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10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библиотек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80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ru-RU" sz="2400" b="1" dirty="0"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7" y="163628"/>
            <a:ext cx="2617988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социальная инфраструктура</a:t>
            </a:r>
          </a:p>
        </p:txBody>
      </p:sp>
      <p:sp>
        <p:nvSpPr>
          <p:cNvPr id="19" name="Номер слайда 50">
            <a:extLst>
              <a:ext uri="{FF2B5EF4-FFF2-40B4-BE49-F238E27FC236}">
                <a16:creationId xmlns="" xmlns:a16="http://schemas.microsoft.com/office/drawing/2014/main" id="{B54F722C-2069-3D02-CFC9-7B8A4D82BD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Скругленный прямоугольник 6">
            <a:extLst>
              <a:ext uri="{FF2B5EF4-FFF2-40B4-BE49-F238E27FC236}">
                <a16:creationId xmlns="" xmlns:a16="http://schemas.microsoft.com/office/drawing/2014/main" id="{BFEBFB40-7B6B-80BC-E2A0-D704509DB297}"/>
              </a:ext>
            </a:extLst>
          </p:cNvPr>
          <p:cNvSpPr/>
          <p:nvPr/>
        </p:nvSpPr>
        <p:spPr>
          <a:xfrm>
            <a:off x="654915" y="1987660"/>
            <a:ext cx="2196000" cy="4129068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9" name="Скругленный прямоугольник 8">
            <a:extLst>
              <a:ext uri="{FF2B5EF4-FFF2-40B4-BE49-F238E27FC236}">
                <a16:creationId xmlns="" xmlns:a16="http://schemas.microsoft.com/office/drawing/2014/main" id="{D65F193D-8DB6-299A-5C0F-01B3FC0F7ECB}"/>
              </a:ext>
            </a:extLst>
          </p:cNvPr>
          <p:cNvSpPr/>
          <p:nvPr/>
        </p:nvSpPr>
        <p:spPr>
          <a:xfrm>
            <a:off x="590628" y="1156524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t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ОБРАЗОВАНИЕ</a:t>
            </a:r>
          </a:p>
        </p:txBody>
      </p:sp>
      <p:pic>
        <p:nvPicPr>
          <p:cNvPr id="38" name="Рисунок 37" descr="Квадратная академическая шапочка со сплошной заливкой">
            <a:extLst>
              <a:ext uri="{FF2B5EF4-FFF2-40B4-BE49-F238E27FC236}">
                <a16:creationId xmlns="" xmlns:a16="http://schemas.microsoft.com/office/drawing/2014/main" id="{FFA05D91-7D65-3FD5-3A8C-B8DBE3F1C4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16777" y="1153655"/>
            <a:ext cx="360000" cy="360000"/>
          </a:xfrm>
          <a:prstGeom prst="rect">
            <a:avLst/>
          </a:prstGeom>
        </p:spPr>
      </p:pic>
      <p:cxnSp>
        <p:nvCxnSpPr>
          <p:cNvPr id="53" name="Прямая соединительная линия 52">
            <a:extLst>
              <a:ext uri="{FF2B5EF4-FFF2-40B4-BE49-F238E27FC236}">
                <a16:creationId xmlns="" xmlns:a16="http://schemas.microsoft.com/office/drawing/2014/main" id="{BDF2D16B-1BE3-EA25-8DF1-54012BAE852A}"/>
              </a:ext>
            </a:extLst>
          </p:cNvPr>
          <p:cNvCxnSpPr>
            <a:cxnSpLocks/>
          </p:cNvCxnSpPr>
          <p:nvPr/>
        </p:nvCxnSpPr>
        <p:spPr>
          <a:xfrm>
            <a:off x="1720735" y="2439744"/>
            <a:ext cx="0" cy="3698048"/>
          </a:xfrm>
          <a:prstGeom prst="line">
            <a:avLst/>
          </a:prstGeom>
          <a:ln w="127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2FED3015-490E-945C-F94C-90A898212B48}"/>
              </a:ext>
            </a:extLst>
          </p:cNvPr>
          <p:cNvSpPr txBox="1"/>
          <p:nvPr/>
        </p:nvSpPr>
        <p:spPr>
          <a:xfrm>
            <a:off x="826896" y="2528254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="" xmlns:a16="http://schemas.microsoft.com/office/drawing/2014/main" id="{65F6319A-7A33-F378-AD5B-7BCE76E1CF7E}"/>
              </a:ext>
            </a:extLst>
          </p:cNvPr>
          <p:cNvSpPr txBox="1"/>
          <p:nvPr/>
        </p:nvSpPr>
        <p:spPr>
          <a:xfrm>
            <a:off x="826896" y="2873683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дошкольного образования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="" xmlns:a16="http://schemas.microsoft.com/office/drawing/2014/main" id="{FB77D628-B652-7E49-A387-AC3F97ACBE6E}"/>
              </a:ext>
            </a:extLst>
          </p:cNvPr>
          <p:cNvSpPr txBox="1"/>
          <p:nvPr/>
        </p:nvSpPr>
        <p:spPr>
          <a:xfrm>
            <a:off x="1828506" y="2526110"/>
            <a:ext cx="958121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235 </a:t>
            </a: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воспитанника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6" name="TextBox 145">
            <a:extLst>
              <a:ext uri="{FF2B5EF4-FFF2-40B4-BE49-F238E27FC236}">
                <a16:creationId xmlns="" xmlns:a16="http://schemas.microsoft.com/office/drawing/2014/main" id="{B225F85E-9845-220A-B6E0-8F517F2F3582}"/>
              </a:ext>
            </a:extLst>
          </p:cNvPr>
          <p:cNvSpPr txBox="1"/>
          <p:nvPr/>
        </p:nvSpPr>
        <p:spPr>
          <a:xfrm>
            <a:off x="826896" y="5863510"/>
            <a:ext cx="733991" cy="1282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endParaRPr lang="ru-RU" sz="90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6" name="TextBox 165">
            <a:extLst>
              <a:ext uri="{FF2B5EF4-FFF2-40B4-BE49-F238E27FC236}">
                <a16:creationId xmlns="" xmlns:a16="http://schemas.microsoft.com/office/drawing/2014/main" id="{7C3018D4-B80B-2244-D89D-F98700861577}"/>
              </a:ext>
            </a:extLst>
          </p:cNvPr>
          <p:cNvSpPr txBox="1"/>
          <p:nvPr/>
        </p:nvSpPr>
        <p:spPr>
          <a:xfrm>
            <a:off x="826896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учреждений</a:t>
            </a:r>
          </a:p>
        </p:txBody>
      </p:sp>
      <p:sp>
        <p:nvSpPr>
          <p:cNvPr id="167" name="TextBox 166">
            <a:extLst>
              <a:ext uri="{FF2B5EF4-FFF2-40B4-BE49-F238E27FC236}">
                <a16:creationId xmlns="" xmlns:a16="http://schemas.microsoft.com/office/drawing/2014/main" id="{B77467BC-9E22-FA87-0DA9-CDD84E703B74}"/>
              </a:ext>
            </a:extLst>
          </p:cNvPr>
          <p:cNvSpPr txBox="1"/>
          <p:nvPr/>
        </p:nvSpPr>
        <p:spPr>
          <a:xfrm>
            <a:off x="826896" y="4368597"/>
            <a:ext cx="73399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школьного образования</a:t>
            </a:r>
          </a:p>
        </p:txBody>
      </p:sp>
      <p:sp>
        <p:nvSpPr>
          <p:cNvPr id="170" name="TextBox 169">
            <a:extLst>
              <a:ext uri="{FF2B5EF4-FFF2-40B4-BE49-F238E27FC236}">
                <a16:creationId xmlns="" xmlns:a16="http://schemas.microsoft.com/office/drawing/2014/main" id="{FF68BA2A-B11B-A3F3-C41C-C13ACA8D4225}"/>
              </a:ext>
            </a:extLst>
          </p:cNvPr>
          <p:cNvSpPr txBox="1"/>
          <p:nvPr/>
        </p:nvSpPr>
        <p:spPr>
          <a:xfrm>
            <a:off x="1828506" y="402102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875</a:t>
            </a:r>
            <a:r>
              <a:rPr lang="ru-RU" sz="1100" b="1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>
                <a:latin typeface="Arial" panose="020B0604020202020204" pitchFamily="34" charset="0"/>
                <a:cs typeface="Arial" panose="020B0604020202020204" pitchFamily="34" charset="0"/>
              </a:rPr>
              <a:t>учащихся</a:t>
            </a:r>
          </a:p>
        </p:txBody>
      </p:sp>
      <p:sp>
        <p:nvSpPr>
          <p:cNvPr id="173" name="TextBox 172">
            <a:extLst>
              <a:ext uri="{FF2B5EF4-FFF2-40B4-BE49-F238E27FC236}">
                <a16:creationId xmlns="" xmlns:a16="http://schemas.microsoft.com/office/drawing/2014/main" id="{EC0830FF-A822-D57F-D63D-53A3866C0864}"/>
              </a:ext>
            </a:extLst>
          </p:cNvPr>
          <p:cNvSpPr txBox="1"/>
          <p:nvPr/>
        </p:nvSpPr>
        <p:spPr>
          <a:xfrm>
            <a:off x="826896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учреждения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4" name="TextBox 173">
            <a:extLst>
              <a:ext uri="{FF2B5EF4-FFF2-40B4-BE49-F238E27FC236}">
                <a16:creationId xmlns="" xmlns:a16="http://schemas.microsoft.com/office/drawing/2014/main" id="{3D8AC28B-1761-234B-F3DD-AC6E74CECC4C}"/>
              </a:ext>
            </a:extLst>
          </p:cNvPr>
          <p:cNvSpPr txBox="1"/>
          <p:nvPr/>
        </p:nvSpPr>
        <p:spPr>
          <a:xfrm>
            <a:off x="826898" y="3621138"/>
            <a:ext cx="957761" cy="25648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доп.</a:t>
            </a:r>
          </a:p>
          <a:p>
            <a:pPr>
              <a:lnSpc>
                <a:spcPts val="980"/>
              </a:lnSpc>
            </a:pPr>
            <a:r>
              <a:rPr lang="ru-RU" sz="90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образования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="" xmlns:a16="http://schemas.microsoft.com/office/drawing/2014/main" id="{58D00896-22B3-FE36-7949-817B0AFC70FE}"/>
              </a:ext>
            </a:extLst>
          </p:cNvPr>
          <p:cNvSpPr txBox="1"/>
          <p:nvPr/>
        </p:nvSpPr>
        <p:spPr>
          <a:xfrm>
            <a:off x="1828506" y="32735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320</a:t>
            </a: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latin typeface="Arial" panose="020B0604020202020204" pitchFamily="34" charset="0"/>
                <a:cs typeface="Arial" panose="020B0604020202020204" pitchFamily="34" charset="0"/>
              </a:rPr>
              <a:t>детей</a:t>
            </a:r>
            <a:endParaRPr lang="ru-RU" sz="1100" b="1" spc="-2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9" name="Скругленный прямоугольник 178">
            <a:extLst>
              <a:ext uri="{FF2B5EF4-FFF2-40B4-BE49-F238E27FC236}">
                <a16:creationId xmlns="" xmlns:a16="http://schemas.microsoft.com/office/drawing/2014/main" id="{015033BA-BEB5-3488-3407-C2E590FFA5D9}"/>
              </a:ext>
            </a:extLst>
          </p:cNvPr>
          <p:cNvSpPr/>
          <p:nvPr/>
        </p:nvSpPr>
        <p:spPr>
          <a:xfrm>
            <a:off x="2954595" y="1995693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80" name="Скругленный прямоугольник 179">
            <a:extLst>
              <a:ext uri="{FF2B5EF4-FFF2-40B4-BE49-F238E27FC236}">
                <a16:creationId xmlns="" xmlns:a16="http://schemas.microsoft.com/office/drawing/2014/main" id="{F630E29E-4C57-8581-5AD9-D1B81A96CB3A}"/>
              </a:ext>
            </a:extLst>
          </p:cNvPr>
          <p:cNvSpPr/>
          <p:nvPr/>
        </p:nvSpPr>
        <p:spPr>
          <a:xfrm>
            <a:off x="2949028" y="1117823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ЗДРАВОХРАНЕНИЕ</a:t>
            </a:r>
          </a:p>
        </p:txBody>
      </p:sp>
      <p:sp>
        <p:nvSpPr>
          <p:cNvPr id="185" name="TextBox 184">
            <a:extLst>
              <a:ext uri="{FF2B5EF4-FFF2-40B4-BE49-F238E27FC236}">
                <a16:creationId xmlns="" xmlns:a16="http://schemas.microsoft.com/office/drawing/2014/main" id="{61D43FCF-407D-2AD7-EC25-AC6EB4BF6BF0}"/>
              </a:ext>
            </a:extLst>
          </p:cNvPr>
          <p:cNvSpPr txBox="1"/>
          <p:nvPr/>
        </p:nvSpPr>
        <p:spPr>
          <a:xfrm>
            <a:off x="3154475" y="2528254"/>
            <a:ext cx="1996119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32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коек</a:t>
            </a:r>
          </a:p>
        </p:txBody>
      </p:sp>
      <p:pic>
        <p:nvPicPr>
          <p:cNvPr id="210" name="Рисунок 209" descr="Больница со сплошной заливкой">
            <a:extLst>
              <a:ext uri="{FF2B5EF4-FFF2-40B4-BE49-F238E27FC236}">
                <a16:creationId xmlns="" xmlns:a16="http://schemas.microsoft.com/office/drawing/2014/main" id="{D598D17E-8B89-4579-B8F4-45F84F356C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4544534" y="1173154"/>
            <a:ext cx="360000" cy="360000"/>
          </a:xfrm>
          <a:prstGeom prst="rect">
            <a:avLst/>
          </a:prstGeom>
        </p:spPr>
      </p:pic>
      <p:sp>
        <p:nvSpPr>
          <p:cNvPr id="211" name="TextBox 210">
            <a:extLst>
              <a:ext uri="{FF2B5EF4-FFF2-40B4-BE49-F238E27FC236}">
                <a16:creationId xmlns="" xmlns:a16="http://schemas.microsoft.com/office/drawing/2014/main" id="{5151CFA0-40D0-3C38-D789-043E220BC223}"/>
              </a:ext>
            </a:extLst>
          </p:cNvPr>
          <p:cNvSpPr txBox="1"/>
          <p:nvPr/>
        </p:nvSpPr>
        <p:spPr>
          <a:xfrm>
            <a:off x="3154476" y="3174340"/>
            <a:ext cx="1284754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фельдшерско-акушерских  пункта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2" name="TextBox 211">
            <a:extLst>
              <a:ext uri="{FF2B5EF4-FFF2-40B4-BE49-F238E27FC236}">
                <a16:creationId xmlns="" xmlns:a16="http://schemas.microsoft.com/office/drawing/2014/main" id="{333EE292-1A91-AA33-C08E-2950E0E02A61}"/>
              </a:ext>
            </a:extLst>
          </p:cNvPr>
          <p:cNvSpPr txBox="1"/>
          <p:nvPr/>
        </p:nvSpPr>
        <p:spPr>
          <a:xfrm>
            <a:off x="3154474" y="3974314"/>
            <a:ext cx="1943372" cy="61555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амбулаторно-поликлиническое учреждение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3" name="TextBox 212">
            <a:extLst>
              <a:ext uri="{FF2B5EF4-FFF2-40B4-BE49-F238E27FC236}">
                <a16:creationId xmlns="" xmlns:a16="http://schemas.microsoft.com/office/drawing/2014/main" id="{CBA971FD-D4A6-8177-6CB5-D1248DEDE809}"/>
              </a:ext>
            </a:extLst>
          </p:cNvPr>
          <p:cNvSpPr txBox="1"/>
          <p:nvPr/>
        </p:nvSpPr>
        <p:spPr>
          <a:xfrm>
            <a:off x="3154474" y="4774294"/>
            <a:ext cx="1519886" cy="123110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стационарных 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отделений</a:t>
            </a:r>
          </a:p>
          <a:p>
            <a:pPr>
              <a:lnSpc>
                <a:spcPts val="1220"/>
              </a:lnSpc>
            </a:pP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endParaRPr lang="ru-RU" sz="1100" b="1" spc="-20" dirty="0" smtClean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6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о</a:t>
            </a: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тделение врача общей практики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1" name="Скругленный прямоугольник 220">
            <a:extLst>
              <a:ext uri="{FF2B5EF4-FFF2-40B4-BE49-F238E27FC236}">
                <a16:creationId xmlns="" xmlns:a16="http://schemas.microsoft.com/office/drawing/2014/main" id="{020D1684-D52C-C2EC-5298-DD660550B672}"/>
              </a:ext>
            </a:extLst>
          </p:cNvPr>
          <p:cNvSpPr/>
          <p:nvPr/>
        </p:nvSpPr>
        <p:spPr>
          <a:xfrm>
            <a:off x="5276603" y="1995694"/>
            <a:ext cx="2196000" cy="4121034"/>
          </a:xfrm>
          <a:prstGeom prst="roundRect">
            <a:avLst>
              <a:gd name="adj" fmla="val 10682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222" name="Скругленный прямоугольник 221">
            <a:extLst>
              <a:ext uri="{FF2B5EF4-FFF2-40B4-BE49-F238E27FC236}">
                <a16:creationId xmlns="" xmlns:a16="http://schemas.microsoft.com/office/drawing/2014/main" id="{70CF21A7-ECCA-575E-B550-FE0CE411467E}"/>
              </a:ext>
            </a:extLst>
          </p:cNvPr>
          <p:cNvSpPr/>
          <p:nvPr/>
        </p:nvSpPr>
        <p:spPr>
          <a:xfrm>
            <a:off x="5289875" y="1126497"/>
            <a:ext cx="2195999" cy="775596"/>
          </a:xfrm>
          <a:prstGeom prst="roundRect">
            <a:avLst>
              <a:gd name="adj" fmla="val 29072"/>
            </a:avLst>
          </a:prstGeom>
          <a:solidFill>
            <a:srgbClr val="B1C1E4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396000" rtlCol="0" anchor="ctr"/>
          <a:lstStyle/>
          <a:p>
            <a:pPr algn="ctr"/>
            <a:r>
              <a:rPr kumimoji="0" lang="ru-RU" sz="11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СПОРТ</a:t>
            </a:r>
            <a:endParaRPr lang="x-none" dirty="0">
              <a:solidFill>
                <a:schemeClr val="tx1"/>
              </a:solidFill>
            </a:endParaRPr>
          </a:p>
        </p:txBody>
      </p:sp>
      <p:sp>
        <p:nvSpPr>
          <p:cNvPr id="226" name="TextBox 225">
            <a:extLst>
              <a:ext uri="{FF2B5EF4-FFF2-40B4-BE49-F238E27FC236}">
                <a16:creationId xmlns="" xmlns:a16="http://schemas.microsoft.com/office/drawing/2014/main" id="{8AAF981A-A158-7FA2-DCCE-482787BE82A1}"/>
              </a:ext>
            </a:extLst>
          </p:cNvPr>
          <p:cNvSpPr txBox="1"/>
          <p:nvPr/>
        </p:nvSpPr>
        <p:spPr>
          <a:xfrm>
            <a:off x="5476485" y="2532862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ФОК</a:t>
            </a:r>
          </a:p>
        </p:txBody>
      </p:sp>
      <p:pic>
        <p:nvPicPr>
          <p:cNvPr id="274" name="Рисунок 273" descr="Футбольный мяч со сплошной заливкой">
            <a:extLst>
              <a:ext uri="{FF2B5EF4-FFF2-40B4-BE49-F238E27FC236}">
                <a16:creationId xmlns="" xmlns:a16="http://schemas.microsoft.com/office/drawing/2014/main" id="{4F199496-B661-D254-DD27-BB53D9A49E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6932954" y="1171156"/>
            <a:ext cx="360000" cy="360000"/>
          </a:xfrm>
          <a:prstGeom prst="rect">
            <a:avLst/>
          </a:prstGeom>
        </p:spPr>
      </p:pic>
      <p:pic>
        <p:nvPicPr>
          <p:cNvPr id="276" name="Рисунок 275" descr="Мольберт со сплошной заливкой">
            <a:extLst>
              <a:ext uri="{FF2B5EF4-FFF2-40B4-BE49-F238E27FC236}">
                <a16:creationId xmlns="" xmlns:a16="http://schemas.microsoft.com/office/drawing/2014/main" id="{B52A2E31-72C8-3565-419D-42E3EC486FD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xmlns="" r:embed="rId10"/>
              </a:ext>
            </a:extLst>
          </a:blip>
          <a:stretch>
            <a:fillRect/>
          </a:stretch>
        </p:blipFill>
        <p:spPr>
          <a:xfrm>
            <a:off x="9331556" y="1161118"/>
            <a:ext cx="360000" cy="360000"/>
          </a:xfrm>
          <a:prstGeom prst="rect">
            <a:avLst/>
          </a:prstGeom>
          <a:solidFill>
            <a:srgbClr val="B1C1E4"/>
          </a:solidFill>
        </p:spPr>
      </p:pic>
      <p:sp>
        <p:nvSpPr>
          <p:cNvPr id="277" name="TextBox 276">
            <a:extLst>
              <a:ext uri="{FF2B5EF4-FFF2-40B4-BE49-F238E27FC236}">
                <a16:creationId xmlns="" xmlns:a16="http://schemas.microsoft.com/office/drawing/2014/main" id="{B38CFC4B-4571-DF22-142C-09FDD201865C}"/>
              </a:ext>
            </a:extLst>
          </p:cNvPr>
          <p:cNvSpPr txBox="1"/>
          <p:nvPr/>
        </p:nvSpPr>
        <p:spPr>
          <a:xfrm>
            <a:off x="5476484" y="3275711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спортзалов</a:t>
            </a:r>
          </a:p>
        </p:txBody>
      </p:sp>
      <p:sp>
        <p:nvSpPr>
          <p:cNvPr id="278" name="TextBox 277">
            <a:extLst>
              <a:ext uri="{FF2B5EF4-FFF2-40B4-BE49-F238E27FC236}">
                <a16:creationId xmlns="" xmlns:a16="http://schemas.microsoft.com/office/drawing/2014/main" id="{40BFAEC2-21A1-E0CF-DC35-664D8408F090}"/>
              </a:ext>
            </a:extLst>
          </p:cNvPr>
          <p:cNvSpPr txBox="1"/>
          <p:nvPr/>
        </p:nvSpPr>
        <p:spPr>
          <a:xfrm>
            <a:off x="5476483" y="4023167"/>
            <a:ext cx="893839" cy="3077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стадион</a:t>
            </a:r>
            <a:endParaRPr lang="ru-RU" sz="1100" b="1" spc="-20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79" name="TextBox 278">
            <a:extLst>
              <a:ext uri="{FF2B5EF4-FFF2-40B4-BE49-F238E27FC236}">
                <a16:creationId xmlns="" xmlns:a16="http://schemas.microsoft.com/office/drawing/2014/main" id="{E9931E13-1699-746E-1C30-75E37FBCB28F}"/>
              </a:ext>
            </a:extLst>
          </p:cNvPr>
          <p:cNvSpPr txBox="1"/>
          <p:nvPr/>
        </p:nvSpPr>
        <p:spPr>
          <a:xfrm>
            <a:off x="5476483" y="4762591"/>
            <a:ext cx="1456471" cy="461665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>
              <a:lnSpc>
                <a:spcPts val="1220"/>
              </a:lnSpc>
            </a:pPr>
            <a:r>
              <a:rPr lang="ru-RU" sz="16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27</a:t>
            </a:r>
            <a:r>
              <a:rPr lang="ru-RU" sz="11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ru-RU" sz="11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плоских спортивных</a:t>
            </a:r>
          </a:p>
          <a:p>
            <a:pPr>
              <a:lnSpc>
                <a:spcPts val="1220"/>
              </a:lnSpc>
            </a:pPr>
            <a:r>
              <a:rPr lang="ru-RU" sz="1100" b="1" spc="-20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сооружений</a:t>
            </a:r>
          </a:p>
        </p:txBody>
      </p:sp>
      <p:sp>
        <p:nvSpPr>
          <p:cNvPr id="281" name="TextBox 280">
            <a:extLst>
              <a:ext uri="{FF2B5EF4-FFF2-40B4-BE49-F238E27FC236}">
                <a16:creationId xmlns="" xmlns:a16="http://schemas.microsoft.com/office/drawing/2014/main" id="{520B3D92-6F17-A05B-FBFB-F0B0317F5D40}"/>
              </a:ext>
            </a:extLst>
          </p:cNvPr>
          <p:cNvSpPr txBox="1"/>
          <p:nvPr/>
        </p:nvSpPr>
        <p:spPr>
          <a:xfrm>
            <a:off x="627017" y="6348324"/>
            <a:ext cx="4277517" cy="92333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US" sz="600" i="1" dirty="0" smtClean="0">
                <a:solidFill>
                  <a:srgbClr val="A6A6A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*</a:t>
            </a:r>
            <a:endParaRPr lang="ru-RU" sz="600" i="1" dirty="0">
              <a:solidFill>
                <a:srgbClr val="A6A6A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4" name="TextBox 43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93066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Скругленный прямоугольник 131">
            <a:extLst>
              <a:ext uri="{FF2B5EF4-FFF2-40B4-BE49-F238E27FC236}">
                <a16:creationId xmlns="" xmlns:a16="http://schemas.microsoft.com/office/drawing/2014/main" id="{965B5596-9886-1EDD-8689-79E3A0147044}"/>
              </a:ext>
            </a:extLst>
          </p:cNvPr>
          <p:cNvSpPr/>
          <p:nvPr/>
        </p:nvSpPr>
        <p:spPr>
          <a:xfrm>
            <a:off x="627018" y="1401546"/>
            <a:ext cx="6056289" cy="4906277"/>
          </a:xfrm>
          <a:prstGeom prst="roundRect">
            <a:avLst>
              <a:gd name="adj" fmla="val 5028"/>
            </a:avLst>
          </a:prstGeom>
          <a:solidFill>
            <a:srgbClr val="F1F1F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/>
          </a:p>
        </p:txBody>
      </p:sp>
      <p:sp>
        <p:nvSpPr>
          <p:cNvPr id="168" name="Скругленный прямоугольник 167">
            <a:extLst>
              <a:ext uri="{FF2B5EF4-FFF2-40B4-BE49-F238E27FC236}">
                <a16:creationId xmlns="" xmlns:a16="http://schemas.microsoft.com/office/drawing/2014/main" id="{406DE531-59AB-987E-57EA-AF99FD6084E2}"/>
              </a:ext>
            </a:extLst>
          </p:cNvPr>
          <p:cNvSpPr/>
          <p:nvPr/>
        </p:nvSpPr>
        <p:spPr>
          <a:xfrm>
            <a:off x="750639" y="1525351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73" name="Скругленный прямоугольник 172">
            <a:extLst>
              <a:ext uri="{FF2B5EF4-FFF2-40B4-BE49-F238E27FC236}">
                <a16:creationId xmlns="" xmlns:a16="http://schemas.microsoft.com/office/drawing/2014/main" id="{EB7D65FA-C463-3087-D7E8-6B8E7319F8D2}"/>
              </a:ext>
            </a:extLst>
          </p:cNvPr>
          <p:cNvSpPr/>
          <p:nvPr/>
        </p:nvSpPr>
        <p:spPr>
          <a:xfrm>
            <a:off x="3722882" y="1525351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1" name="Скругленный прямоугольник 190">
            <a:extLst>
              <a:ext uri="{FF2B5EF4-FFF2-40B4-BE49-F238E27FC236}">
                <a16:creationId xmlns="" xmlns:a16="http://schemas.microsoft.com/office/drawing/2014/main" id="{3DAEEDE2-CD4E-EEAA-1E55-446D41A95687}"/>
              </a:ext>
            </a:extLst>
          </p:cNvPr>
          <p:cNvSpPr/>
          <p:nvPr/>
        </p:nvSpPr>
        <p:spPr>
          <a:xfrm>
            <a:off x="750638" y="4714888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2" name="Скругленный прямоугольник 191">
            <a:extLst>
              <a:ext uri="{FF2B5EF4-FFF2-40B4-BE49-F238E27FC236}">
                <a16:creationId xmlns="" xmlns:a16="http://schemas.microsoft.com/office/drawing/2014/main" id="{08E356B1-B150-5CBC-DA11-99103B9B0653}"/>
              </a:ext>
            </a:extLst>
          </p:cNvPr>
          <p:cNvSpPr/>
          <p:nvPr/>
        </p:nvSpPr>
        <p:spPr>
          <a:xfrm>
            <a:off x="3722881" y="4714888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7" name="Скругленный прямоугольник 196">
            <a:extLst>
              <a:ext uri="{FF2B5EF4-FFF2-40B4-BE49-F238E27FC236}">
                <a16:creationId xmlns="" xmlns:a16="http://schemas.microsoft.com/office/drawing/2014/main" id="{EA0DAF6A-ED29-E9EF-CDF0-F42C5E4B92F5}"/>
              </a:ext>
            </a:extLst>
          </p:cNvPr>
          <p:cNvSpPr/>
          <p:nvPr/>
        </p:nvSpPr>
        <p:spPr>
          <a:xfrm>
            <a:off x="750638" y="3120117"/>
            <a:ext cx="2836778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198" name="Скругленный прямоугольник 197">
            <a:extLst>
              <a:ext uri="{FF2B5EF4-FFF2-40B4-BE49-F238E27FC236}">
                <a16:creationId xmlns="" xmlns:a16="http://schemas.microsoft.com/office/drawing/2014/main" id="{8D370FB6-20C6-B96E-C580-63F3005FCF57}"/>
              </a:ext>
            </a:extLst>
          </p:cNvPr>
          <p:cNvSpPr/>
          <p:nvPr/>
        </p:nvSpPr>
        <p:spPr>
          <a:xfrm>
            <a:off x="3722881" y="3120117"/>
            <a:ext cx="2836800" cy="1465200"/>
          </a:xfrm>
          <a:prstGeom prst="roundRect">
            <a:avLst>
              <a:gd name="adj" fmla="val 14037"/>
            </a:avLst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x-none" b="1" dirty="0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12D699B-3924-518D-6259-49B5096496FC}"/>
              </a:ext>
            </a:extLst>
          </p:cNvPr>
          <p:cNvSpPr txBox="1"/>
          <p:nvPr/>
        </p:nvSpPr>
        <p:spPr>
          <a:xfrm>
            <a:off x="627016" y="550177"/>
            <a:ext cx="9160578" cy="369332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x-none" sz="2400" b="1" smtClean="0">
                <a:latin typeface="Arial" panose="020B0604020202020204" pitchFamily="34" charset="0"/>
                <a:cs typeface="Arial" panose="020B0604020202020204" pitchFamily="34" charset="0"/>
              </a:rPr>
              <a:t>ДОСТОПРИМЕЧАТЕЛЬНОСТИ М</a:t>
            </a:r>
            <a:r>
              <a:rPr lang="ru-RU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Р</a:t>
            </a:r>
            <a:endParaRPr lang="x-none" sz="24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Скругленный прямоугольник 1">
            <a:extLst>
              <a:ext uri="{FF2B5EF4-FFF2-40B4-BE49-F238E27FC236}">
                <a16:creationId xmlns="" xmlns:a16="http://schemas.microsoft.com/office/drawing/2014/main" id="{CD619759-1B46-A085-9BEA-16699177FCA2}"/>
              </a:ext>
            </a:extLst>
          </p:cNvPr>
          <p:cNvSpPr/>
          <p:nvPr/>
        </p:nvSpPr>
        <p:spPr>
          <a:xfrm>
            <a:off x="627019" y="163628"/>
            <a:ext cx="1302142" cy="273844"/>
          </a:xfrm>
          <a:prstGeom prst="roundRect">
            <a:avLst>
              <a:gd name="adj" fmla="val 50000"/>
            </a:avLst>
          </a:prstGeom>
          <a:solidFill>
            <a:srgbClr val="B1C1E4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000" tIns="0" rIns="0" bIns="0" rtlCol="0" anchor="ctr"/>
          <a:lstStyle/>
          <a:p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туризм</a:t>
            </a:r>
            <a:endParaRPr lang="x-none" sz="12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1" name="Номер слайда 50">
            <a:extLst>
              <a:ext uri="{FF2B5EF4-FFF2-40B4-BE49-F238E27FC236}">
                <a16:creationId xmlns="" xmlns:a16="http://schemas.microsoft.com/office/drawing/2014/main" id="{44424661-66FD-8F93-DC83-63C5A9828C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9974" y="6607265"/>
            <a:ext cx="727623" cy="123111"/>
          </a:xfrm>
        </p:spPr>
        <p:txBody>
          <a:bodyPr lIns="0" tIns="0" rIns="0" bIns="0" anchor="b"/>
          <a:lstStyle/>
          <a:p>
            <a:fld id="{F3749720-1430-DF46-8A1E-D768C54B98EF}" type="slidenum">
              <a:rPr lang="x-none" sz="80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fld>
            <a:endParaRPr lang="x-none" sz="8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8" name="TextBox 187">
            <a:extLst>
              <a:ext uri="{FF2B5EF4-FFF2-40B4-BE49-F238E27FC236}">
                <a16:creationId xmlns="" xmlns:a16="http://schemas.microsoft.com/office/drawing/2014/main" id="{AC190EDA-2C05-15EC-A1DE-437FDD6DF9D3}"/>
              </a:ext>
            </a:extLst>
          </p:cNvPr>
          <p:cNvSpPr txBox="1"/>
          <p:nvPr/>
        </p:nvSpPr>
        <p:spPr>
          <a:xfrm>
            <a:off x="2584896" y="2289036"/>
            <a:ext cx="986050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Покрова Пресвятой Богородицы с. Балтай </a:t>
            </a:r>
          </a:p>
        </p:txBody>
      </p:sp>
      <p:sp>
        <p:nvSpPr>
          <p:cNvPr id="190" name="TextBox 189">
            <a:extLst>
              <a:ext uri="{FF2B5EF4-FFF2-40B4-BE49-F238E27FC236}">
                <a16:creationId xmlns="" xmlns:a16="http://schemas.microsoft.com/office/drawing/2014/main" id="{99D6DE6B-139E-8832-E11F-631D17E87F79}"/>
              </a:ext>
            </a:extLst>
          </p:cNvPr>
          <p:cNvSpPr txBox="1"/>
          <p:nvPr/>
        </p:nvSpPr>
        <p:spPr>
          <a:xfrm>
            <a:off x="5612420" y="1978856"/>
            <a:ext cx="947263" cy="923330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Приход 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храма в честь иконы Божией Матери «Знамение»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Садовка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5" name="TextBox 194">
            <a:extLst>
              <a:ext uri="{FF2B5EF4-FFF2-40B4-BE49-F238E27FC236}">
                <a16:creationId xmlns="" xmlns:a16="http://schemas.microsoft.com/office/drawing/2014/main" id="{FB1FF055-40B5-BA60-4F7B-23BB5E57A5CD}"/>
              </a:ext>
            </a:extLst>
          </p:cNvPr>
          <p:cNvSpPr txBox="1"/>
          <p:nvPr/>
        </p:nvSpPr>
        <p:spPr>
          <a:xfrm>
            <a:off x="2611380" y="5927278"/>
            <a:ext cx="846226" cy="15388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гора 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Шихан </a:t>
            </a:r>
          </a:p>
        </p:txBody>
      </p:sp>
      <p:sp>
        <p:nvSpPr>
          <p:cNvPr id="196" name="TextBox 195">
            <a:extLst>
              <a:ext uri="{FF2B5EF4-FFF2-40B4-BE49-F238E27FC236}">
                <a16:creationId xmlns="" xmlns:a16="http://schemas.microsoft.com/office/drawing/2014/main" id="{F4A7FBB4-FAD5-3479-086F-23409394A391}"/>
              </a:ext>
            </a:extLst>
          </p:cNvPr>
          <p:cNvSpPr txBox="1"/>
          <p:nvPr/>
        </p:nvSpPr>
        <p:spPr>
          <a:xfrm>
            <a:off x="5612417" y="5324682"/>
            <a:ext cx="694107" cy="769441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и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сторико-краеведческий музей </a:t>
            </a:r>
            <a:r>
              <a:rPr lang="ru-RU" sz="1000" b="1" dirty="0" err="1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с.Балтай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1" name="TextBox 200">
            <a:extLst>
              <a:ext uri="{FF2B5EF4-FFF2-40B4-BE49-F238E27FC236}">
                <a16:creationId xmlns="" xmlns:a16="http://schemas.microsoft.com/office/drawing/2014/main" id="{7F5D904E-0764-D556-8F34-50AF2D1830C7}"/>
              </a:ext>
            </a:extLst>
          </p:cNvPr>
          <p:cNvSpPr txBox="1"/>
          <p:nvPr/>
        </p:nvSpPr>
        <p:spPr>
          <a:xfrm>
            <a:off x="2652015" y="3883801"/>
            <a:ext cx="935401" cy="615553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Архангела Михаила в </a:t>
            </a:r>
            <a:r>
              <a:rPr lang="ru-RU" sz="1000" b="1" dirty="0" smtClean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Донгуз</a:t>
            </a:r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202" name="TextBox 201">
            <a:extLst>
              <a:ext uri="{FF2B5EF4-FFF2-40B4-BE49-F238E27FC236}">
                <a16:creationId xmlns="" xmlns:a16="http://schemas.microsoft.com/office/drawing/2014/main" id="{12850D73-BA0F-E934-9B3B-1FF7EEC63AD8}"/>
              </a:ext>
            </a:extLst>
          </p:cNvPr>
          <p:cNvSpPr txBox="1"/>
          <p:nvPr/>
        </p:nvSpPr>
        <p:spPr>
          <a:xfrm>
            <a:off x="5612417" y="3422134"/>
            <a:ext cx="947264" cy="1077218"/>
          </a:xfrm>
          <a:prstGeom prst="rect">
            <a:avLst/>
          </a:prstGeom>
          <a:noFill/>
        </p:spPr>
        <p:txBody>
          <a:bodyPr wrap="square" lIns="0" tIns="0" rIns="0" bIns="0" rtlCol="0" anchor="b">
            <a:spAutoFit/>
          </a:bodyPr>
          <a:lstStyle/>
          <a:p>
            <a:r>
              <a:rPr lang="ru-RU" sz="1000" b="1" dirty="0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Храм святого благоверного великого князя Димитрия Донского с. </a:t>
            </a:r>
            <a:r>
              <a:rPr lang="ru-RU" sz="1000" b="1" dirty="0" err="1">
                <a:solidFill>
                  <a:srgbClr val="4756A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Столыпино</a:t>
            </a:r>
            <a:endParaRPr lang="ru-RU" sz="10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0" name="TextBox 239">
            <a:extLst>
              <a:ext uri="{FF2B5EF4-FFF2-40B4-BE49-F238E27FC236}">
                <a16:creationId xmlns="" xmlns:a16="http://schemas.microsoft.com/office/drawing/2014/main" id="{EC006853-1759-BDB6-6911-2586A3F1D762}"/>
              </a:ext>
            </a:extLst>
          </p:cNvPr>
          <p:cNvSpPr txBox="1"/>
          <p:nvPr/>
        </p:nvSpPr>
        <p:spPr>
          <a:xfrm>
            <a:off x="8311140" y="5558268"/>
            <a:ext cx="825594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endParaRPr lang="ru-RU" sz="600" b="1" dirty="0">
              <a:solidFill>
                <a:srgbClr val="4756A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C:\Users\Татьяна\Downloads\IMG_20240424_20064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41" y="1556260"/>
            <a:ext cx="1799524" cy="151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Рисунок 4" descr="https://i.mycdn.me/i?r=AyH4iRPQ2q0otWIFepML2LxRD9eA63051GXo7rwycf5Npw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1556260"/>
            <a:ext cx="1781264" cy="151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 descr="C:\Users\Татьяна\Downloads\IMG_20240424_20120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638" y="3139435"/>
            <a:ext cx="1799525" cy="1433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Татьяна\Downloads\IMG_20240424_201203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7613" y="3137337"/>
            <a:ext cx="1799523" cy="1426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Татьяна\Downloads\IMG_20240424_201213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7019" y="4717588"/>
            <a:ext cx="1783146" cy="1462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9" name="Picture 7" descr="C:\Users\Татьяна\Downloads\IMG_20240424_201624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3545" y="4724943"/>
            <a:ext cx="1787658" cy="1455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7" name="TextBox 46">
            <a:extLst>
              <a:ext uri="{FF2B5EF4-FFF2-40B4-BE49-F238E27FC236}">
                <a16:creationId xmlns="" xmlns:a16="http://schemas.microsoft.com/office/drawing/2014/main" id="{DB517AAE-F63A-9A1A-05EC-284F77E97210}"/>
              </a:ext>
            </a:extLst>
          </p:cNvPr>
          <p:cNvSpPr txBox="1"/>
          <p:nvPr/>
        </p:nvSpPr>
        <p:spPr>
          <a:xfrm>
            <a:off x="512956" y="6300439"/>
            <a:ext cx="9127764" cy="246221"/>
          </a:xfrm>
          <a:prstGeom prst="rect">
            <a:avLst/>
          </a:prstGeom>
          <a:solidFill>
            <a:srgbClr val="B1C1E4"/>
          </a:solidFill>
          <a:ln>
            <a:solidFill>
              <a:srgbClr val="A6A6A6"/>
            </a:solidFill>
          </a:ln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x-none" sz="1600" dirty="0">
                <a:latin typeface="Arial" panose="020B0604020202020204" pitchFamily="34" charset="0"/>
                <a:cs typeface="Arial" panose="020B0604020202020204" pitchFamily="34" charset="0"/>
              </a:rPr>
              <a:t>ИНВЕСТИЦИОННЫЙ ПРОФИЛЬ </a:t>
            </a:r>
            <a:r>
              <a:rPr lang="ru-RU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БАЛТАЙСКОГО  МУНИЦИПАЛЬНОГО РАЙОНА</a:t>
            </a:r>
            <a:endParaRPr lang="ru-RU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8" name="Picture 4" descr="http://www.heraldicum.ru/russia/subjects/towns/images/baltai.gif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2058" y="101720"/>
            <a:ext cx="544755" cy="678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34281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Тема 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29276</TotalTime>
  <Words>3910</Words>
  <Application>Microsoft Office PowerPoint</Application>
  <PresentationFormat>Лист A4 (210x297 мм)</PresentationFormat>
  <Paragraphs>1194</Paragraphs>
  <Slides>37</Slides>
  <Notes>31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37</vt:i4>
      </vt:variant>
    </vt:vector>
  </HeadingPairs>
  <TitlesOfParts>
    <vt:vector size="38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Валерия Гугнина</dc:creator>
  <cp:lastModifiedBy>Татьяна</cp:lastModifiedBy>
  <cp:revision>571</cp:revision>
  <cp:lastPrinted>2024-05-02T09:58:21Z</cp:lastPrinted>
  <dcterms:created xsi:type="dcterms:W3CDTF">2023-11-22T14:19:10Z</dcterms:created>
  <dcterms:modified xsi:type="dcterms:W3CDTF">2025-02-26T11:36:08Z</dcterms:modified>
</cp:coreProperties>
</file>